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56" r:id="rId140"/>
    <p:sldId id="757" r:id="rId141"/>
    <p:sldId id="758" r:id="rId142"/>
    <p:sldId id="759" r:id="rId143"/>
    <p:sldId id="760" r:id="rId144"/>
    <p:sldId id="761" r:id="rId145"/>
    <p:sldId id="762" r:id="rId146"/>
    <p:sldId id="763" r:id="rId147"/>
    <p:sldId id="764" r:id="rId148"/>
    <p:sldId id="767" r:id="rId149"/>
    <p:sldId id="765" r:id="rId150"/>
    <p:sldId id="769" r:id="rId151"/>
    <p:sldId id="766" r:id="rId152"/>
    <p:sldId id="768" r:id="rId153"/>
    <p:sldId id="770" r:id="rId154"/>
    <p:sldId id="771" r:id="rId155"/>
    <p:sldId id="772" r:id="rId156"/>
    <p:sldId id="773" r:id="rId157"/>
    <p:sldId id="774" r:id="rId158"/>
    <p:sldId id="775" r:id="rId159"/>
    <p:sldId id="776" r:id="rId160"/>
    <p:sldId id="777" r:id="rId161"/>
    <p:sldId id="676" r:id="rId162"/>
    <p:sldId id="723" r:id="rId163"/>
    <p:sldId id="724" r:id="rId164"/>
    <p:sldId id="725" r:id="rId165"/>
    <p:sldId id="726" r:id="rId166"/>
    <p:sldId id="727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35" r:id="rId175"/>
    <p:sldId id="736" r:id="rId176"/>
    <p:sldId id="737" r:id="rId177"/>
    <p:sldId id="738" r:id="rId178"/>
    <p:sldId id="739" r:id="rId179"/>
    <p:sldId id="740" r:id="rId180"/>
    <p:sldId id="741" r:id="rId181"/>
    <p:sldId id="742" r:id="rId182"/>
    <p:sldId id="743" r:id="rId183"/>
    <p:sldId id="744" r:id="rId184"/>
    <p:sldId id="746" r:id="rId185"/>
    <p:sldId id="745" r:id="rId186"/>
    <p:sldId id="747" r:id="rId187"/>
    <p:sldId id="748" r:id="rId188"/>
    <p:sldId id="749" r:id="rId189"/>
    <p:sldId id="750" r:id="rId190"/>
    <p:sldId id="751" r:id="rId191"/>
    <p:sldId id="752" r:id="rId192"/>
    <p:sldId id="753" r:id="rId193"/>
    <p:sldId id="754" r:id="rId194"/>
    <p:sldId id="755" r:id="rId195"/>
    <p:sldId id="780" r:id="rId196"/>
    <p:sldId id="781" r:id="rId197"/>
    <p:sldId id="782" r:id="rId198"/>
    <p:sldId id="783" r:id="rId199"/>
    <p:sldId id="784" r:id="rId200"/>
    <p:sldId id="785" r:id="rId201"/>
    <p:sldId id="786" r:id="rId202"/>
    <p:sldId id="787" r:id="rId203"/>
    <p:sldId id="789" r:id="rId204"/>
    <p:sldId id="790" r:id="rId205"/>
    <p:sldId id="791" r:id="rId206"/>
    <p:sldId id="788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817" r:id="rId233"/>
    <p:sldId id="818" r:id="rId234"/>
    <p:sldId id="819" r:id="rId235"/>
    <p:sldId id="820" r:id="rId236"/>
    <p:sldId id="821" r:id="rId237"/>
    <p:sldId id="822" r:id="rId238"/>
    <p:sldId id="823" r:id="rId239"/>
    <p:sldId id="824" r:id="rId240"/>
    <p:sldId id="825" r:id="rId241"/>
    <p:sldId id="826" r:id="rId242"/>
    <p:sldId id="827" r:id="rId243"/>
    <p:sldId id="828" r:id="rId244"/>
    <p:sldId id="829" r:id="rId245"/>
    <p:sldId id="830" r:id="rId246"/>
    <p:sldId id="831" r:id="rId247"/>
    <p:sldId id="832" r:id="rId248"/>
    <p:sldId id="833" r:id="rId249"/>
    <p:sldId id="834" r:id="rId250"/>
    <p:sldId id="835" r:id="rId251"/>
    <p:sldId id="836" r:id="rId252"/>
    <p:sldId id="837" r:id="rId253"/>
    <p:sldId id="838" r:id="rId254"/>
    <p:sldId id="839" r:id="rId255"/>
    <p:sldId id="840" r:id="rId256"/>
    <p:sldId id="722" r:id="rId257"/>
    <p:sldId id="779" r:id="rId258"/>
    <p:sldId id="841" r:id="rId259"/>
    <p:sldId id="842" r:id="rId260"/>
    <p:sldId id="843" r:id="rId261"/>
    <p:sldId id="844" r:id="rId262"/>
    <p:sldId id="845" r:id="rId263"/>
    <p:sldId id="846" r:id="rId264"/>
    <p:sldId id="847" r:id="rId265"/>
    <p:sldId id="848" r:id="rId266"/>
    <p:sldId id="849" r:id="rId267"/>
    <p:sldId id="850" r:id="rId268"/>
    <p:sldId id="851" r:id="rId269"/>
    <p:sldId id="852" r:id="rId270"/>
    <p:sldId id="853" r:id="rId271"/>
    <p:sldId id="854" r:id="rId272"/>
    <p:sldId id="855" r:id="rId273"/>
    <p:sldId id="856" r:id="rId274"/>
    <p:sldId id="857" r:id="rId275"/>
    <p:sldId id="858" r:id="rId276"/>
    <p:sldId id="859" r:id="rId277"/>
    <p:sldId id="860" r:id="rId278"/>
    <p:sldId id="861" r:id="rId279"/>
    <p:sldId id="862" r:id="rId280"/>
    <p:sldId id="863" r:id="rId281"/>
    <p:sldId id="864" r:id="rId282"/>
    <p:sldId id="865" r:id="rId283"/>
    <p:sldId id="866" r:id="rId284"/>
    <p:sldId id="867" r:id="rId285"/>
    <p:sldId id="868" r:id="rId286"/>
    <p:sldId id="869" r:id="rId287"/>
    <p:sldId id="870" r:id="rId288"/>
    <p:sldId id="871" r:id="rId289"/>
    <p:sldId id="872" r:id="rId290"/>
    <p:sldId id="873" r:id="rId291"/>
    <p:sldId id="874" r:id="rId292"/>
    <p:sldId id="875" r:id="rId293"/>
    <p:sldId id="876" r:id="rId294"/>
    <p:sldId id="877" r:id="rId295"/>
    <p:sldId id="878" r:id="rId296"/>
    <p:sldId id="879" r:id="rId297"/>
    <p:sldId id="880" r:id="rId298"/>
    <p:sldId id="881" r:id="rId299"/>
    <p:sldId id="882" r:id="rId300"/>
    <p:sldId id="883" r:id="rId301"/>
    <p:sldId id="884" r:id="rId302"/>
    <p:sldId id="885" r:id="rId303"/>
    <p:sldId id="886" r:id="rId304"/>
    <p:sldId id="887" r:id="rId305"/>
    <p:sldId id="888" r:id="rId306"/>
    <p:sldId id="889" r:id="rId307"/>
    <p:sldId id="890" r:id="rId308"/>
    <p:sldId id="891" r:id="rId309"/>
    <p:sldId id="892" r:id="rId310"/>
    <p:sldId id="893" r:id="rId311"/>
    <p:sldId id="894" r:id="rId312"/>
    <p:sldId id="778" r:id="rId313"/>
    <p:sldId id="896" r:id="rId314"/>
    <p:sldId id="895" r:id="rId315"/>
    <p:sldId id="898" r:id="rId316"/>
    <p:sldId id="899" r:id="rId317"/>
    <p:sldId id="900" r:id="rId318"/>
    <p:sldId id="901" r:id="rId319"/>
    <p:sldId id="902" r:id="rId320"/>
    <p:sldId id="903" r:id="rId321"/>
    <p:sldId id="904" r:id="rId322"/>
    <p:sldId id="905" r:id="rId323"/>
    <p:sldId id="906" r:id="rId324"/>
    <p:sldId id="907" r:id="rId325"/>
    <p:sldId id="908" r:id="rId326"/>
    <p:sldId id="909" r:id="rId327"/>
    <p:sldId id="910" r:id="rId328"/>
    <p:sldId id="911" r:id="rId329"/>
    <p:sldId id="912" r:id="rId330"/>
    <p:sldId id="913" r:id="rId331"/>
    <p:sldId id="914" r:id="rId332"/>
    <p:sldId id="916" r:id="rId333"/>
    <p:sldId id="915" r:id="rId334"/>
    <p:sldId id="917" r:id="rId335"/>
    <p:sldId id="918" r:id="rId336"/>
    <p:sldId id="897" r:id="rId337"/>
    <p:sldId id="920" r:id="rId338"/>
    <p:sldId id="921" r:id="rId339"/>
    <p:sldId id="919" r:id="rId340"/>
    <p:sldId id="655" r:id="rId341"/>
    <p:sldId id="656" r:id="rId342"/>
    <p:sldId id="657" r:id="rId343"/>
    <p:sldId id="658" r:id="rId344"/>
    <p:sldId id="659" r:id="rId345"/>
    <p:sldId id="660" r:id="rId346"/>
    <p:sldId id="661" r:id="rId347"/>
    <p:sldId id="662" r:id="rId348"/>
    <p:sldId id="663" r:id="rId349"/>
    <p:sldId id="664" r:id="rId350"/>
    <p:sldId id="665" r:id="rId351"/>
    <p:sldId id="666" r:id="rId352"/>
    <p:sldId id="667" r:id="rId353"/>
    <p:sldId id="668" r:id="rId354"/>
    <p:sldId id="669" r:id="rId355"/>
    <p:sldId id="670" r:id="rId356"/>
    <p:sldId id="671" r:id="rId357"/>
    <p:sldId id="672" r:id="rId358"/>
    <p:sldId id="673" r:id="rId359"/>
    <p:sldId id="674" r:id="rId360"/>
    <p:sldId id="675" r:id="rId3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tableStyles" Target="tableStyle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commentAuthors" Target="commentAuthor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0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63.png"/><Relationship Id="rId5" Type="http://schemas.openxmlformats.org/officeDocument/2006/relationships/image" Target="../media/image459.png"/><Relationship Id="rId10" Type="http://schemas.openxmlformats.org/officeDocument/2006/relationships/image" Target="../media/image462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2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12" Type="http://schemas.openxmlformats.org/officeDocument/2006/relationships/image" Target="../media/image55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6.png"/><Relationship Id="rId4" Type="http://schemas.openxmlformats.org/officeDocument/2006/relationships/image" Target="../media/image577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0" Type="http://schemas.openxmlformats.org/officeDocument/2006/relationships/image" Target="../media/image590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10" Type="http://schemas.openxmlformats.org/officeDocument/2006/relationships/image" Target="../media/image602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4.png"/><Relationship Id="rId7" Type="http://schemas.openxmlformats.org/officeDocument/2006/relationships/image" Target="../media/image607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59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609.png"/><Relationship Id="rId7" Type="http://schemas.openxmlformats.org/officeDocument/2006/relationships/image" Target="../media/image612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16.png"/><Relationship Id="rId5" Type="http://schemas.openxmlformats.org/officeDocument/2006/relationships/image" Target="../media/image611.png"/><Relationship Id="rId10" Type="http://schemas.openxmlformats.org/officeDocument/2006/relationships/image" Target="../media/image615.png"/><Relationship Id="rId4" Type="http://schemas.openxmlformats.org/officeDocument/2006/relationships/image" Target="../media/image610.png"/><Relationship Id="rId9" Type="http://schemas.openxmlformats.org/officeDocument/2006/relationships/image" Target="../media/image61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623.png"/><Relationship Id="rId9" Type="http://schemas.openxmlformats.org/officeDocument/2006/relationships/image" Target="../media/image62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7" Type="http://schemas.openxmlformats.org/officeDocument/2006/relationships/image" Target="../media/image638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69.png"/><Relationship Id="rId7" Type="http://schemas.openxmlformats.org/officeDocument/2006/relationships/image" Target="../media/image67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67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5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697.png"/><Relationship Id="rId7" Type="http://schemas.openxmlformats.org/officeDocument/2006/relationships/image" Target="../media/image701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Relationship Id="rId9" Type="http://schemas.openxmlformats.org/officeDocument/2006/relationships/image" Target="../media/image70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09.png"/><Relationship Id="rId7" Type="http://schemas.openxmlformats.org/officeDocument/2006/relationships/image" Target="../media/image705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06.png"/><Relationship Id="rId10" Type="http://schemas.openxmlformats.org/officeDocument/2006/relationships/image" Target="../media/image714.png"/><Relationship Id="rId4" Type="http://schemas.openxmlformats.org/officeDocument/2006/relationships/image" Target="../media/image710.png"/><Relationship Id="rId9" Type="http://schemas.openxmlformats.org/officeDocument/2006/relationships/image" Target="../media/image713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0" Type="http://schemas.openxmlformats.org/officeDocument/2006/relationships/image" Target="../media/image723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9.png"/><Relationship Id="rId4" Type="http://schemas.openxmlformats.org/officeDocument/2006/relationships/image" Target="../media/image72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7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40.png"/><Relationship Id="rId4" Type="http://schemas.openxmlformats.org/officeDocument/2006/relationships/image" Target="../media/image739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3" Type="http://schemas.openxmlformats.org/officeDocument/2006/relationships/image" Target="../media/image738.png"/><Relationship Id="rId7" Type="http://schemas.openxmlformats.org/officeDocument/2006/relationships/image" Target="../media/image74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5" Type="http://schemas.openxmlformats.org/officeDocument/2006/relationships/image" Target="../media/image742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55.png"/><Relationship Id="rId3" Type="http://schemas.openxmlformats.org/officeDocument/2006/relationships/image" Target="../media/image738.png"/><Relationship Id="rId7" Type="http://schemas.openxmlformats.org/officeDocument/2006/relationships/image" Target="../media/image749.png"/><Relationship Id="rId12" Type="http://schemas.openxmlformats.org/officeDocument/2006/relationships/image" Target="../media/image754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png"/><Relationship Id="rId11" Type="http://schemas.openxmlformats.org/officeDocument/2006/relationships/image" Target="../media/image753.png"/><Relationship Id="rId5" Type="http://schemas.openxmlformats.org/officeDocument/2006/relationships/image" Target="../media/image687.png"/><Relationship Id="rId15" Type="http://schemas.openxmlformats.org/officeDocument/2006/relationships/image" Target="../media/image757.png"/><Relationship Id="rId10" Type="http://schemas.openxmlformats.org/officeDocument/2006/relationships/image" Target="../media/image752.png"/><Relationship Id="rId4" Type="http://schemas.openxmlformats.org/officeDocument/2006/relationships/image" Target="../media/image747.png"/><Relationship Id="rId9" Type="http://schemas.openxmlformats.org/officeDocument/2006/relationships/image" Target="../media/image751.png"/><Relationship Id="rId14" Type="http://schemas.openxmlformats.org/officeDocument/2006/relationships/image" Target="../media/image756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13" Type="http://schemas.openxmlformats.org/officeDocument/2006/relationships/image" Target="../media/image765.png"/><Relationship Id="rId3" Type="http://schemas.openxmlformats.org/officeDocument/2006/relationships/image" Target="../media/image738.png"/><Relationship Id="rId7" Type="http://schemas.openxmlformats.org/officeDocument/2006/relationships/image" Target="../media/image760.png"/><Relationship Id="rId12" Type="http://schemas.openxmlformats.org/officeDocument/2006/relationships/image" Target="../media/image764.png"/><Relationship Id="rId17" Type="http://schemas.openxmlformats.org/officeDocument/2006/relationships/image" Target="../media/image769.png"/><Relationship Id="rId2" Type="http://schemas.openxmlformats.org/officeDocument/2006/relationships/image" Target="../media/image737.png"/><Relationship Id="rId16" Type="http://schemas.openxmlformats.org/officeDocument/2006/relationships/image" Target="../media/image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3.png"/><Relationship Id="rId5" Type="http://schemas.openxmlformats.org/officeDocument/2006/relationships/image" Target="../media/image756.png"/><Relationship Id="rId15" Type="http://schemas.openxmlformats.org/officeDocument/2006/relationships/image" Target="../media/image767.png"/><Relationship Id="rId10" Type="http://schemas.openxmlformats.org/officeDocument/2006/relationships/image" Target="../media/image762.png"/><Relationship Id="rId4" Type="http://schemas.openxmlformats.org/officeDocument/2006/relationships/image" Target="../media/image758.png"/><Relationship Id="rId9" Type="http://schemas.openxmlformats.org/officeDocument/2006/relationships/image" Target="../media/image761.png"/><Relationship Id="rId14" Type="http://schemas.openxmlformats.org/officeDocument/2006/relationships/image" Target="../media/image766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png"/><Relationship Id="rId3" Type="http://schemas.openxmlformats.org/officeDocument/2006/relationships/image" Target="../media/image738.png"/><Relationship Id="rId7" Type="http://schemas.openxmlformats.org/officeDocument/2006/relationships/image" Target="../media/image772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7.png"/><Relationship Id="rId3" Type="http://schemas.openxmlformats.org/officeDocument/2006/relationships/image" Target="../media/image738.png"/><Relationship Id="rId7" Type="http://schemas.openxmlformats.org/officeDocument/2006/relationships/image" Target="../media/image776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69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1.png"/><Relationship Id="rId4" Type="http://schemas.openxmlformats.org/officeDocument/2006/relationships/image" Target="../media/image7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84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8.png"/><Relationship Id="rId4" Type="http://schemas.openxmlformats.org/officeDocument/2006/relationships/image" Target="../media/image78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795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4.png"/><Relationship Id="rId5" Type="http://schemas.openxmlformats.org/officeDocument/2006/relationships/image" Target="../media/image793.png"/><Relationship Id="rId4" Type="http://schemas.openxmlformats.org/officeDocument/2006/relationships/image" Target="../media/image791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91.png"/><Relationship Id="rId7" Type="http://schemas.openxmlformats.org/officeDocument/2006/relationships/image" Target="../media/image799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4" Type="http://schemas.openxmlformats.org/officeDocument/2006/relationships/image" Target="../media/image796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7" Type="http://schemas.openxmlformats.org/officeDocument/2006/relationships/image" Target="../media/image80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3.png"/><Relationship Id="rId5" Type="http://schemas.openxmlformats.org/officeDocument/2006/relationships/image" Target="../media/image802.png"/><Relationship Id="rId4" Type="http://schemas.openxmlformats.org/officeDocument/2006/relationships/image" Target="../media/image801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92.png"/><Relationship Id="rId7" Type="http://schemas.openxmlformats.org/officeDocument/2006/relationships/image" Target="../media/image807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5" Type="http://schemas.openxmlformats.org/officeDocument/2006/relationships/image" Target="../media/image790.png"/><Relationship Id="rId4" Type="http://schemas.openxmlformats.org/officeDocument/2006/relationships/image" Target="../media/image806.png"/><Relationship Id="rId9" Type="http://schemas.openxmlformats.org/officeDocument/2006/relationships/image" Target="../media/image797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9.png"/><Relationship Id="rId3" Type="http://schemas.openxmlformats.org/officeDocument/2006/relationships/image" Target="../media/image790.png"/><Relationship Id="rId7" Type="http://schemas.openxmlformats.org/officeDocument/2006/relationships/image" Target="../media/image808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5" Type="http://schemas.openxmlformats.org/officeDocument/2006/relationships/image" Target="../media/image801.png"/><Relationship Id="rId4" Type="http://schemas.openxmlformats.org/officeDocument/2006/relationships/image" Target="../media/image79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3" Type="http://schemas.openxmlformats.org/officeDocument/2006/relationships/image" Target="../media/image811.png"/><Relationship Id="rId7" Type="http://schemas.openxmlformats.org/officeDocument/2006/relationships/image" Target="../media/image81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4.png"/><Relationship Id="rId11" Type="http://schemas.openxmlformats.org/officeDocument/2006/relationships/image" Target="../media/image819.png"/><Relationship Id="rId5" Type="http://schemas.openxmlformats.org/officeDocument/2006/relationships/image" Target="../media/image813.png"/><Relationship Id="rId10" Type="http://schemas.openxmlformats.org/officeDocument/2006/relationships/image" Target="../media/image818.png"/><Relationship Id="rId4" Type="http://schemas.openxmlformats.org/officeDocument/2006/relationships/image" Target="../media/image812.png"/><Relationship Id="rId9" Type="http://schemas.openxmlformats.org/officeDocument/2006/relationships/image" Target="../media/image81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25.png"/><Relationship Id="rId7" Type="http://schemas.openxmlformats.org/officeDocument/2006/relationships/image" Target="../media/image829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5" Type="http://schemas.openxmlformats.org/officeDocument/2006/relationships/image" Target="../media/image827.png"/><Relationship Id="rId4" Type="http://schemas.openxmlformats.org/officeDocument/2006/relationships/image" Target="../media/image826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3" Type="http://schemas.openxmlformats.org/officeDocument/2006/relationships/image" Target="../media/image832.png"/><Relationship Id="rId7" Type="http://schemas.openxmlformats.org/officeDocument/2006/relationships/image" Target="../media/image836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5" Type="http://schemas.openxmlformats.org/officeDocument/2006/relationships/image" Target="../media/image834.png"/><Relationship Id="rId10" Type="http://schemas.openxmlformats.org/officeDocument/2006/relationships/image" Target="../media/image839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3" Type="http://schemas.openxmlformats.org/officeDocument/2006/relationships/image" Target="../media/image842.png"/><Relationship Id="rId7" Type="http://schemas.openxmlformats.org/officeDocument/2006/relationships/image" Target="../media/image846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5.png"/><Relationship Id="rId5" Type="http://schemas.openxmlformats.org/officeDocument/2006/relationships/image" Target="../media/image844.png"/><Relationship Id="rId4" Type="http://schemas.openxmlformats.org/officeDocument/2006/relationships/image" Target="../media/image843.png"/><Relationship Id="rId9" Type="http://schemas.openxmlformats.org/officeDocument/2006/relationships/image" Target="../media/image836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5.png"/><Relationship Id="rId3" Type="http://schemas.openxmlformats.org/officeDocument/2006/relationships/image" Target="../media/image842.png"/><Relationship Id="rId7" Type="http://schemas.openxmlformats.org/officeDocument/2006/relationships/image" Target="../media/image849.png"/><Relationship Id="rId12" Type="http://schemas.openxmlformats.org/officeDocument/2006/relationships/image" Target="../media/image852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6.png"/><Relationship Id="rId11" Type="http://schemas.openxmlformats.org/officeDocument/2006/relationships/image" Target="../media/image836.png"/><Relationship Id="rId5" Type="http://schemas.openxmlformats.org/officeDocument/2006/relationships/image" Target="../media/image848.png"/><Relationship Id="rId10" Type="http://schemas.openxmlformats.org/officeDocument/2006/relationships/image" Target="../media/image851.png"/><Relationship Id="rId4" Type="http://schemas.openxmlformats.org/officeDocument/2006/relationships/image" Target="../media/image843.png"/><Relationship Id="rId9" Type="http://schemas.openxmlformats.org/officeDocument/2006/relationships/image" Target="../media/image850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3" Type="http://schemas.openxmlformats.org/officeDocument/2006/relationships/image" Target="../media/image842.png"/><Relationship Id="rId7" Type="http://schemas.openxmlformats.org/officeDocument/2006/relationships/image" Target="../media/image853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6.png"/><Relationship Id="rId5" Type="http://schemas.openxmlformats.org/officeDocument/2006/relationships/image" Target="../media/image846.png"/><Relationship Id="rId4" Type="http://schemas.openxmlformats.org/officeDocument/2006/relationships/image" Target="../media/image84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13" Type="http://schemas.openxmlformats.org/officeDocument/2006/relationships/image" Target="../media/image866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12" Type="http://schemas.openxmlformats.org/officeDocument/2006/relationships/image" Target="../media/image865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11" Type="http://schemas.openxmlformats.org/officeDocument/2006/relationships/image" Target="../media/image864.png"/><Relationship Id="rId5" Type="http://schemas.openxmlformats.org/officeDocument/2006/relationships/image" Target="../media/image858.png"/><Relationship Id="rId10" Type="http://schemas.openxmlformats.org/officeDocument/2006/relationships/image" Target="../media/image863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11" Type="http://schemas.openxmlformats.org/officeDocument/2006/relationships/image" Target="../media/image868.png"/><Relationship Id="rId5" Type="http://schemas.openxmlformats.org/officeDocument/2006/relationships/image" Target="../media/image858.png"/><Relationship Id="rId10" Type="http://schemas.openxmlformats.org/officeDocument/2006/relationships/image" Target="../media/image864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1.png"/><Relationship Id="rId5" Type="http://schemas.openxmlformats.org/officeDocument/2006/relationships/image" Target="../media/image870.png"/><Relationship Id="rId4" Type="http://schemas.openxmlformats.org/officeDocument/2006/relationships/image" Target="../media/image86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7" Type="http://schemas.openxmlformats.org/officeDocument/2006/relationships/image" Target="../media/image877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6.png"/><Relationship Id="rId5" Type="http://schemas.openxmlformats.org/officeDocument/2006/relationships/image" Target="../media/image875.png"/><Relationship Id="rId4" Type="http://schemas.openxmlformats.org/officeDocument/2006/relationships/image" Target="../media/image8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1.png"/><Relationship Id="rId4" Type="http://schemas.openxmlformats.org/officeDocument/2006/relationships/image" Target="../media/image880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7" Type="http://schemas.openxmlformats.org/officeDocument/2006/relationships/image" Target="../media/image889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png"/><Relationship Id="rId5" Type="http://schemas.openxmlformats.org/officeDocument/2006/relationships/image" Target="../media/image887.png"/><Relationship Id="rId4" Type="http://schemas.openxmlformats.org/officeDocument/2006/relationships/image" Target="../media/image886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png"/><Relationship Id="rId3" Type="http://schemas.openxmlformats.org/officeDocument/2006/relationships/image" Target="../media/image891.png"/><Relationship Id="rId7" Type="http://schemas.openxmlformats.org/officeDocument/2006/relationships/image" Target="../media/image895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4.png"/><Relationship Id="rId5" Type="http://schemas.openxmlformats.org/officeDocument/2006/relationships/image" Target="../media/image893.png"/><Relationship Id="rId4" Type="http://schemas.openxmlformats.org/officeDocument/2006/relationships/image" Target="../media/image892.png"/><Relationship Id="rId9" Type="http://schemas.openxmlformats.org/officeDocument/2006/relationships/image" Target="../media/image897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2.png"/><Relationship Id="rId5" Type="http://schemas.openxmlformats.org/officeDocument/2006/relationships/image" Target="../media/image901.png"/><Relationship Id="rId4" Type="http://schemas.openxmlformats.org/officeDocument/2006/relationships/image" Target="../media/image900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904.png"/><Relationship Id="rId7" Type="http://schemas.openxmlformats.org/officeDocument/2006/relationships/image" Target="../media/image908.png"/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7.png"/><Relationship Id="rId5" Type="http://schemas.openxmlformats.org/officeDocument/2006/relationships/image" Target="../media/image906.png"/><Relationship Id="rId10" Type="http://schemas.openxmlformats.org/officeDocument/2006/relationships/image" Target="../media/image911.png"/><Relationship Id="rId4" Type="http://schemas.openxmlformats.org/officeDocument/2006/relationships/image" Target="../media/image905.png"/><Relationship Id="rId9" Type="http://schemas.openxmlformats.org/officeDocument/2006/relationships/image" Target="../media/image910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3" Type="http://schemas.openxmlformats.org/officeDocument/2006/relationships/image" Target="../media/image913.png"/><Relationship Id="rId7" Type="http://schemas.openxmlformats.org/officeDocument/2006/relationships/image" Target="../media/image917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6.png"/><Relationship Id="rId5" Type="http://schemas.openxmlformats.org/officeDocument/2006/relationships/image" Target="../media/image915.png"/><Relationship Id="rId4" Type="http://schemas.openxmlformats.org/officeDocument/2006/relationships/image" Target="../media/image91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2.png"/><Relationship Id="rId4" Type="http://schemas.openxmlformats.org/officeDocument/2006/relationships/image" Target="../media/image92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926.png"/><Relationship Id="rId7" Type="http://schemas.openxmlformats.org/officeDocument/2006/relationships/image" Target="../media/image930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9.png"/><Relationship Id="rId5" Type="http://schemas.openxmlformats.org/officeDocument/2006/relationships/image" Target="../media/image928.png"/><Relationship Id="rId4" Type="http://schemas.openxmlformats.org/officeDocument/2006/relationships/image" Target="../media/image9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5.png"/><Relationship Id="rId3" Type="http://schemas.openxmlformats.org/officeDocument/2006/relationships/image" Target="../media/image929.png"/><Relationship Id="rId7" Type="http://schemas.openxmlformats.org/officeDocument/2006/relationships/image" Target="../media/image934.png"/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3.png"/><Relationship Id="rId5" Type="http://schemas.openxmlformats.org/officeDocument/2006/relationships/image" Target="../media/image932.png"/><Relationship Id="rId10" Type="http://schemas.openxmlformats.org/officeDocument/2006/relationships/image" Target="../media/image937.png"/><Relationship Id="rId4" Type="http://schemas.openxmlformats.org/officeDocument/2006/relationships/image" Target="../media/image930.png"/><Relationship Id="rId9" Type="http://schemas.openxmlformats.org/officeDocument/2006/relationships/image" Target="../media/image936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40.png"/><Relationship Id="rId4" Type="http://schemas.openxmlformats.org/officeDocument/2006/relationships/image" Target="../media/image9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3" Type="http://schemas.openxmlformats.org/officeDocument/2006/relationships/image" Target="../media/image943.png"/><Relationship Id="rId7" Type="http://schemas.openxmlformats.org/officeDocument/2006/relationships/image" Target="../media/image947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6.png"/><Relationship Id="rId5" Type="http://schemas.openxmlformats.org/officeDocument/2006/relationships/image" Target="../media/image945.png"/><Relationship Id="rId4" Type="http://schemas.openxmlformats.org/officeDocument/2006/relationships/image" Target="../media/image94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3.png"/><Relationship Id="rId5" Type="http://schemas.openxmlformats.org/officeDocument/2006/relationships/image" Target="../media/image952.png"/><Relationship Id="rId4" Type="http://schemas.openxmlformats.org/officeDocument/2006/relationships/image" Target="../media/image951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5" Type="http://schemas.openxmlformats.org/officeDocument/2006/relationships/image" Target="../media/image957.png"/><Relationship Id="rId4" Type="http://schemas.openxmlformats.org/officeDocument/2006/relationships/image" Target="../media/image956.pn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5" Type="http://schemas.openxmlformats.org/officeDocument/2006/relationships/image" Target="../media/image957.png"/><Relationship Id="rId10" Type="http://schemas.openxmlformats.org/officeDocument/2006/relationships/image" Target="../media/image962.png"/><Relationship Id="rId4" Type="http://schemas.openxmlformats.org/officeDocument/2006/relationships/image" Target="../media/image956.png"/><Relationship Id="rId9" Type="http://schemas.openxmlformats.org/officeDocument/2006/relationships/image" Target="../media/image961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3.png"/><Relationship Id="rId3" Type="http://schemas.openxmlformats.org/officeDocument/2006/relationships/image" Target="../media/image955.png"/><Relationship Id="rId7" Type="http://schemas.openxmlformats.org/officeDocument/2006/relationships/image" Target="../media/image962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9.png"/><Relationship Id="rId5" Type="http://schemas.openxmlformats.org/officeDocument/2006/relationships/image" Target="../media/image958.png"/><Relationship Id="rId4" Type="http://schemas.openxmlformats.org/officeDocument/2006/relationships/image" Target="../media/image956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2.png"/><Relationship Id="rId3" Type="http://schemas.openxmlformats.org/officeDocument/2006/relationships/image" Target="../media/image967.png"/><Relationship Id="rId7" Type="http://schemas.openxmlformats.org/officeDocument/2006/relationships/image" Target="../media/image971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9.png"/><Relationship Id="rId4" Type="http://schemas.openxmlformats.org/officeDocument/2006/relationships/image" Target="../media/image968.png"/><Relationship Id="rId9" Type="http://schemas.openxmlformats.org/officeDocument/2006/relationships/image" Target="../media/image9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7.png"/><Relationship Id="rId4" Type="http://schemas.openxmlformats.org/officeDocument/2006/relationships/image" Target="../media/image976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98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9.png"/><Relationship Id="rId3" Type="http://schemas.openxmlformats.org/officeDocument/2006/relationships/image" Target="../media/image984.png"/><Relationship Id="rId7" Type="http://schemas.openxmlformats.org/officeDocument/2006/relationships/image" Target="../media/image988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7.png"/><Relationship Id="rId11" Type="http://schemas.openxmlformats.org/officeDocument/2006/relationships/image" Target="../media/image992.png"/><Relationship Id="rId5" Type="http://schemas.openxmlformats.org/officeDocument/2006/relationships/image" Target="../media/image986.png"/><Relationship Id="rId10" Type="http://schemas.openxmlformats.org/officeDocument/2006/relationships/image" Target="../media/image991.png"/><Relationship Id="rId4" Type="http://schemas.openxmlformats.org/officeDocument/2006/relationships/image" Target="../media/image985.png"/><Relationship Id="rId9" Type="http://schemas.openxmlformats.org/officeDocument/2006/relationships/image" Target="../media/image99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5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3" Type="http://schemas.openxmlformats.org/officeDocument/2006/relationships/image" Target="../media/image997.png"/><Relationship Id="rId7" Type="http://schemas.openxmlformats.org/officeDocument/2006/relationships/image" Target="../media/image1001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9.png"/><Relationship Id="rId4" Type="http://schemas.openxmlformats.org/officeDocument/2006/relationships/image" Target="../media/image998.png"/><Relationship Id="rId9" Type="http://schemas.openxmlformats.org/officeDocument/2006/relationships/image" Target="../media/image1003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6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7" Type="http://schemas.openxmlformats.org/officeDocument/2006/relationships/image" Target="../media/image1012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1010.png"/><Relationship Id="rId4" Type="http://schemas.openxmlformats.org/officeDocument/2006/relationships/image" Target="../media/image1009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6.png"/><Relationship Id="rId4" Type="http://schemas.openxmlformats.org/officeDocument/2006/relationships/image" Target="../media/image10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3.png"/><Relationship Id="rId3" Type="http://schemas.openxmlformats.org/officeDocument/2006/relationships/image" Target="../media/image1018.png"/><Relationship Id="rId7" Type="http://schemas.openxmlformats.org/officeDocument/2006/relationships/image" Target="../media/image1022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1.png"/><Relationship Id="rId5" Type="http://schemas.openxmlformats.org/officeDocument/2006/relationships/image" Target="../media/image1020.png"/><Relationship Id="rId4" Type="http://schemas.openxmlformats.org/officeDocument/2006/relationships/image" Target="../media/image1019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7" Type="http://schemas.openxmlformats.org/officeDocument/2006/relationships/image" Target="../media/image1029.png"/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8.png"/><Relationship Id="rId5" Type="http://schemas.openxmlformats.org/officeDocument/2006/relationships/image" Target="../media/image1027.png"/><Relationship Id="rId4" Type="http://schemas.openxmlformats.org/officeDocument/2006/relationships/image" Target="../media/image1026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4.png"/><Relationship Id="rId5" Type="http://schemas.openxmlformats.org/officeDocument/2006/relationships/image" Target="../media/image1033.png"/><Relationship Id="rId4" Type="http://schemas.openxmlformats.org/officeDocument/2006/relationships/image" Target="../media/image1032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7" Type="http://schemas.openxmlformats.org/officeDocument/2006/relationships/image" Target="../media/image1040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9.png"/><Relationship Id="rId5" Type="http://schemas.openxmlformats.org/officeDocument/2006/relationships/image" Target="../media/image1038.png"/><Relationship Id="rId4" Type="http://schemas.openxmlformats.org/officeDocument/2006/relationships/image" Target="../media/image1037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3" Type="http://schemas.openxmlformats.org/officeDocument/2006/relationships/image" Target="../media/image1041.png"/><Relationship Id="rId7" Type="http://schemas.openxmlformats.org/officeDocument/2006/relationships/image" Target="../media/image104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11" Type="http://schemas.openxmlformats.org/officeDocument/2006/relationships/image" Target="../media/image1049.png"/><Relationship Id="rId5" Type="http://schemas.openxmlformats.org/officeDocument/2006/relationships/image" Target="../media/image1043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2.png"/><Relationship Id="rId7" Type="http://schemas.openxmlformats.org/officeDocument/2006/relationships/image" Target="../media/image1051.png"/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4" Type="http://schemas.openxmlformats.org/officeDocument/2006/relationships/image" Target="../media/image10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7.png"/><Relationship Id="rId5" Type="http://schemas.openxmlformats.org/officeDocument/2006/relationships/image" Target="../media/image1056.png"/><Relationship Id="rId4" Type="http://schemas.openxmlformats.org/officeDocument/2006/relationships/image" Target="../media/image1055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png"/><Relationship Id="rId3" Type="http://schemas.openxmlformats.org/officeDocument/2006/relationships/image" Target="../media/image1055.png"/><Relationship Id="rId7" Type="http://schemas.openxmlformats.org/officeDocument/2006/relationships/image" Target="../media/image1061.png"/><Relationship Id="rId12" Type="http://schemas.openxmlformats.org/officeDocument/2006/relationships/image" Target="../media/image1066.png"/><Relationship Id="rId2" Type="http://schemas.openxmlformats.org/officeDocument/2006/relationships/image" Target="../media/image10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65.png"/><Relationship Id="rId5" Type="http://schemas.openxmlformats.org/officeDocument/2006/relationships/image" Target="../media/image1059.png"/><Relationship Id="rId10" Type="http://schemas.openxmlformats.org/officeDocument/2006/relationships/image" Target="../media/image1064.png"/><Relationship Id="rId4" Type="http://schemas.openxmlformats.org/officeDocument/2006/relationships/image" Target="../media/image1058.png"/><Relationship Id="rId9" Type="http://schemas.openxmlformats.org/officeDocument/2006/relationships/image" Target="../media/image1063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2" Type="http://schemas.openxmlformats.org/officeDocument/2006/relationships/image" Target="../media/image10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png"/><Relationship Id="rId5" Type="http://schemas.openxmlformats.org/officeDocument/2006/relationships/image" Target="../media/image1070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7" Type="http://schemas.openxmlformats.org/officeDocument/2006/relationships/image" Target="../media/image1080.png"/><Relationship Id="rId2" Type="http://schemas.openxmlformats.org/officeDocument/2006/relationships/image" Target="../media/image10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9.png"/><Relationship Id="rId5" Type="http://schemas.openxmlformats.org/officeDocument/2006/relationships/image" Target="../media/image1078.png"/><Relationship Id="rId4" Type="http://schemas.openxmlformats.org/officeDocument/2006/relationships/image" Target="../media/image1077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4.png"/><Relationship Id="rId4" Type="http://schemas.openxmlformats.org/officeDocument/2006/relationships/image" Target="../media/image1083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5" Type="http://schemas.openxmlformats.org/officeDocument/2006/relationships/image" Target="../media/image1088.png"/><Relationship Id="rId4" Type="http://schemas.openxmlformats.org/officeDocument/2006/relationships/image" Target="../media/image1087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7.png"/><Relationship Id="rId13" Type="http://schemas.openxmlformats.org/officeDocument/2006/relationships/image" Target="../media/image1102.png"/><Relationship Id="rId3" Type="http://schemas.openxmlformats.org/officeDocument/2006/relationships/image" Target="../media/image1092.png"/><Relationship Id="rId7" Type="http://schemas.openxmlformats.org/officeDocument/2006/relationships/image" Target="../media/image1096.png"/><Relationship Id="rId12" Type="http://schemas.openxmlformats.org/officeDocument/2006/relationships/image" Target="../media/image1101.png"/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5.png"/><Relationship Id="rId11" Type="http://schemas.openxmlformats.org/officeDocument/2006/relationships/image" Target="../media/image1100.png"/><Relationship Id="rId5" Type="http://schemas.openxmlformats.org/officeDocument/2006/relationships/image" Target="../media/image1094.png"/><Relationship Id="rId10" Type="http://schemas.openxmlformats.org/officeDocument/2006/relationships/image" Target="../media/image1099.png"/><Relationship Id="rId4" Type="http://schemas.openxmlformats.org/officeDocument/2006/relationships/image" Target="../media/image1093.png"/><Relationship Id="rId9" Type="http://schemas.openxmlformats.org/officeDocument/2006/relationships/image" Target="../media/image1098.png"/><Relationship Id="rId14" Type="http://schemas.openxmlformats.org/officeDocument/2006/relationships/image" Target="../media/image1103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7" Type="http://schemas.openxmlformats.org/officeDocument/2006/relationships/image" Target="../media/image1108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7.png"/><Relationship Id="rId5" Type="http://schemas.openxmlformats.org/officeDocument/2006/relationships/image" Target="../media/image1106.png"/><Relationship Id="rId4" Type="http://schemas.openxmlformats.org/officeDocument/2006/relationships/image" Target="../media/image110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3.png"/><Relationship Id="rId5" Type="http://schemas.openxmlformats.org/officeDocument/2006/relationships/image" Target="../media/image1112.png"/><Relationship Id="rId4" Type="http://schemas.openxmlformats.org/officeDocument/2006/relationships/image" Target="../media/image1111.png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25.png"/><Relationship Id="rId3" Type="http://schemas.openxmlformats.org/officeDocument/2006/relationships/image" Target="../media/image1115.png"/><Relationship Id="rId7" Type="http://schemas.openxmlformats.org/officeDocument/2006/relationships/image" Target="../media/image1119.png"/><Relationship Id="rId12" Type="http://schemas.openxmlformats.org/officeDocument/2006/relationships/image" Target="../media/image1124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1" Type="http://schemas.openxmlformats.org/officeDocument/2006/relationships/image" Target="../media/image1123.png"/><Relationship Id="rId5" Type="http://schemas.openxmlformats.org/officeDocument/2006/relationships/image" Target="../media/image1117.png"/><Relationship Id="rId10" Type="http://schemas.openxmlformats.org/officeDocument/2006/relationships/image" Target="../media/image1122.png"/><Relationship Id="rId4" Type="http://schemas.openxmlformats.org/officeDocument/2006/relationships/image" Target="../media/image1116.png"/><Relationship Id="rId9" Type="http://schemas.openxmlformats.org/officeDocument/2006/relationships/image" Target="../media/image1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3" Type="http://schemas.openxmlformats.org/officeDocument/2006/relationships/image" Target="../media/image1127.png"/><Relationship Id="rId7" Type="http://schemas.openxmlformats.org/officeDocument/2006/relationships/image" Target="../media/image1131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5" Type="http://schemas.openxmlformats.org/officeDocument/2006/relationships/image" Target="../media/image1129.png"/><Relationship Id="rId10" Type="http://schemas.openxmlformats.org/officeDocument/2006/relationships/image" Target="../media/image1134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7" Type="http://schemas.openxmlformats.org/officeDocument/2006/relationships/image" Target="../media/image1141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9.png"/><Relationship Id="rId4" Type="http://schemas.openxmlformats.org/officeDocument/2006/relationships/image" Target="../media/image1138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8.png"/><Relationship Id="rId3" Type="http://schemas.openxmlformats.org/officeDocument/2006/relationships/image" Target="../media/image1143.png"/><Relationship Id="rId7" Type="http://schemas.openxmlformats.org/officeDocument/2006/relationships/image" Target="../media/image1147.png"/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6.png"/><Relationship Id="rId5" Type="http://schemas.openxmlformats.org/officeDocument/2006/relationships/image" Target="../media/image1145.png"/><Relationship Id="rId4" Type="http://schemas.openxmlformats.org/officeDocument/2006/relationships/image" Target="../media/image1144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3.png"/><Relationship Id="rId5" Type="http://schemas.openxmlformats.org/officeDocument/2006/relationships/image" Target="../media/image1152.png"/><Relationship Id="rId4" Type="http://schemas.openxmlformats.org/officeDocument/2006/relationships/image" Target="../media/image115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image" Target="../media/image1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7.png"/><Relationship Id="rId4" Type="http://schemas.openxmlformats.org/officeDocument/2006/relationships/image" Target="../media/image1156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image" Target="../media/image11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note que G1(s) = G(s)/s y considere </a:t>
            </a:r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Se pueden realizar en hardware, software o ambos</a:t>
            </a:r>
          </a:p>
          <a:p>
            <a:pPr lvl="1"/>
            <a:r>
              <a:rPr lang="es-PA" dirty="0" smtClean="0"/>
              <a:t>Software (PC)</a:t>
            </a:r>
          </a:p>
          <a:p>
            <a:pPr lvl="1"/>
            <a:r>
              <a:rPr lang="es-PA" dirty="0" smtClean="0"/>
              <a:t>Hardware (DSP, </a:t>
            </a:r>
            <a:r>
              <a:rPr lang="es-PA" dirty="0" err="1" smtClean="0"/>
              <a:t>MCUs</a:t>
            </a:r>
            <a:r>
              <a:rPr lang="es-PA" dirty="0" smtClean="0"/>
              <a:t>, FPGA)</a:t>
            </a:r>
          </a:p>
          <a:p>
            <a:endParaRPr lang="es-PA" dirty="0"/>
          </a:p>
          <a:p>
            <a:r>
              <a:rPr lang="es-PA" dirty="0" smtClean="0"/>
              <a:t>Un filtro digital admite una entrada y cambia las características en el tiempo para luego transferirla a una señal de salida</a:t>
            </a:r>
          </a:p>
          <a:p>
            <a:pPr lvl="1"/>
            <a:r>
              <a:rPr lang="es-PA" dirty="0" smtClean="0"/>
              <a:t>Permite el paso de algunos componentes y bloquea otras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err="1" smtClean="0"/>
              <a:t>an</a:t>
            </a:r>
            <a:r>
              <a:rPr lang="es-PA" dirty="0" smtClean="0"/>
              <a:t> y </a:t>
            </a:r>
            <a:r>
              <a:rPr lang="es-PA" dirty="0" err="1" smtClean="0"/>
              <a:t>bm</a:t>
            </a:r>
            <a:r>
              <a:rPr lang="es-PA" dirty="0" smtClean="0"/>
              <a:t> son </a:t>
            </a:r>
            <a:r>
              <a:rPr lang="es-PA" dirty="0" err="1" smtClean="0"/>
              <a:t>coeficentes</a:t>
            </a:r>
            <a:r>
              <a:rPr lang="es-PA" dirty="0" smtClean="0"/>
              <a:t> y algunos pueden ser 0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Función de retardo = 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98" y="4381335"/>
            <a:ext cx="7073356" cy="600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0" y="5728123"/>
            <a:ext cx="3333501" cy="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PID digital lo podemos detallar como filtro a una función de transferencia de pulso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Se puede definir el diagrama de bloques despejando Y(z)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03" y="2058000"/>
            <a:ext cx="5235438" cy="13875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22" y="2058000"/>
            <a:ext cx="1733550" cy="1466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92" y="4502116"/>
            <a:ext cx="4702278" cy="221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00" y="3524850"/>
            <a:ext cx="50196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42" y="4502116"/>
            <a:ext cx="6457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13" y="2746263"/>
            <a:ext cx="7760960" cy="3661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4" y="1650881"/>
            <a:ext cx="8722338" cy="8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numerador y denominador se tramitan por separado</a:t>
            </a:r>
          </a:p>
          <a:p>
            <a:endParaRPr lang="es-PA" dirty="0" smtClean="0"/>
          </a:p>
          <a:p>
            <a:r>
              <a:rPr lang="es-PA" dirty="0" smtClean="0"/>
              <a:t>Como el numerador es m elementos y el denominador es n elementos el resultado de elementos es </a:t>
            </a:r>
            <a:r>
              <a:rPr lang="es-PA" dirty="0" err="1" smtClean="0"/>
              <a:t>m+n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Este tipo de programación requiere de mucho cómputo</a:t>
            </a:r>
          </a:p>
          <a:p>
            <a:endParaRPr lang="es-PA" dirty="0" smtClean="0"/>
          </a:p>
          <a:p>
            <a:r>
              <a:rPr lang="es-PA" dirty="0" smtClean="0"/>
              <a:t>Normalmente se realiza con un número finito y bajo de programaciones directas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10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Trata de reducir el número de retardos de programación directa</a:t>
            </a:r>
          </a:p>
          <a:p>
            <a:r>
              <a:rPr lang="es-PA" dirty="0" smtClean="0"/>
              <a:t>La ecuación de retardo (función de transferencia) se puede reducir a: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entonces dejar H(Z) para cada caso tanto de Y(z) como X(z)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42" y="2175642"/>
            <a:ext cx="2152148" cy="705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00" y="2880656"/>
            <a:ext cx="7770101" cy="7296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00" y="3802550"/>
            <a:ext cx="4644001" cy="835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42" y="3802549"/>
            <a:ext cx="4849322" cy="835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68" y="5062467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5074552"/>
            <a:ext cx="5166233" cy="4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214216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592318"/>
            <a:ext cx="5166233" cy="472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5" y="2716185"/>
            <a:ext cx="5900997" cy="22266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90" y="2716185"/>
            <a:ext cx="5782863" cy="32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endParaRPr lang="es-PA" dirty="0"/>
          </a:p>
          <a:p>
            <a:r>
              <a:rPr lang="es-PA" dirty="0" smtClean="0"/>
              <a:t>n elementos z^-1</a:t>
            </a:r>
          </a:p>
          <a:p>
            <a:r>
              <a:rPr lang="es-PA" dirty="0" smtClean="0"/>
              <a:t>Z^-1 = retraso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183472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318701"/>
            <a:ext cx="5166233" cy="472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56" y="2343713"/>
            <a:ext cx="6095516" cy="4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Estos filtros digitales su exactitud es afectada debido a:</a:t>
            </a:r>
            <a:endParaRPr lang="es-PA" dirty="0"/>
          </a:p>
          <a:p>
            <a:r>
              <a:rPr lang="es-PA" dirty="0" smtClean="0"/>
              <a:t>Existe un ruido de </a:t>
            </a:r>
            <a:r>
              <a:rPr lang="es-PA" dirty="0" err="1" smtClean="0"/>
              <a:t>cuantización</a:t>
            </a:r>
            <a:r>
              <a:rPr lang="es-PA" dirty="0" smtClean="0"/>
              <a:t> debido al muestreo de la entrada (</a:t>
            </a:r>
            <a:r>
              <a:rPr lang="es-PA" dirty="0" smtClean="0">
                <a:sym typeface="Symbol" panose="05050102010706020507" pitchFamily="18" charset="2"/>
              </a:rPr>
              <a:t> = </a:t>
            </a:r>
            <a:r>
              <a:rPr lang="es-PA" dirty="0" smtClean="0"/>
              <a:t>Q^2/12)</a:t>
            </a:r>
          </a:p>
          <a:p>
            <a:r>
              <a:rPr lang="es-PA" dirty="0" smtClean="0"/>
              <a:t>El error se debe en sistemas digitales a la acumulación de errores en el sistema digital</a:t>
            </a:r>
          </a:p>
          <a:p>
            <a:r>
              <a:rPr lang="es-PA" dirty="0" smtClean="0"/>
              <a:t>El error debido a la </a:t>
            </a:r>
            <a:r>
              <a:rPr lang="es-PA" dirty="0" err="1" smtClean="0"/>
              <a:t>cuatificación</a:t>
            </a:r>
            <a:r>
              <a:rPr lang="es-PA" dirty="0" smtClean="0"/>
              <a:t> de cada uno de los coeficientes ‘a’ y ‘b’</a:t>
            </a:r>
          </a:p>
          <a:p>
            <a:pPr lvl="1"/>
            <a:r>
              <a:rPr lang="es-PA" dirty="0" smtClean="0"/>
              <a:t>Si los coeficientes son muy pequeños también causa error</a:t>
            </a:r>
          </a:p>
          <a:p>
            <a:pPr lvl="1"/>
            <a:endParaRPr lang="es-PA" dirty="0"/>
          </a:p>
          <a:p>
            <a:r>
              <a:rPr lang="es-PA" dirty="0" smtClean="0"/>
              <a:t>Esto se puede evitar por medio de:</a:t>
            </a:r>
          </a:p>
          <a:p>
            <a:pPr lvl="1"/>
            <a:r>
              <a:rPr lang="es-PA" dirty="0" smtClean="0"/>
              <a:t>Programación en serie</a:t>
            </a:r>
          </a:p>
          <a:p>
            <a:pPr lvl="1"/>
            <a:r>
              <a:rPr lang="es-PA" dirty="0" smtClean="0"/>
              <a:t>Programación en paralelo</a:t>
            </a:r>
          </a:p>
          <a:p>
            <a:pPr lvl="1"/>
            <a:r>
              <a:rPr lang="es-PA" dirty="0" smtClean="0"/>
              <a:t>Programación en escalera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45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Se pueden agrupar polos reales con ceros complejos y </a:t>
            </a:r>
            <a:r>
              <a:rPr lang="es-PA" dirty="0" err="1" smtClean="0"/>
              <a:t>visceversa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1" y="3671499"/>
            <a:ext cx="5181034" cy="1136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20" y="4954254"/>
            <a:ext cx="2409371" cy="910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21" y="4954254"/>
            <a:ext cx="3137785" cy="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97" y="1271910"/>
            <a:ext cx="2906261" cy="843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3516800"/>
            <a:ext cx="1504950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4344507"/>
            <a:ext cx="4448175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2" y="3407370"/>
            <a:ext cx="2119931" cy="6531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322535"/>
            <a:ext cx="4448175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r>
              <a:rPr lang="es-PA" dirty="0" smtClean="0"/>
              <a:t>Se puede tener esta función de transferencia de pulso en fracciones parciales</a:t>
            </a:r>
          </a:p>
          <a:p>
            <a:endParaRPr lang="es-PA" dirty="0"/>
          </a:p>
          <a:p>
            <a:r>
              <a:rPr lang="es-PA" dirty="0" smtClean="0"/>
              <a:t>Esto permite descomponer el sistema en fracciones parciales sencillas de 1er y 2do orden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la primera parte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3" y="2435937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3" y="3290230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128962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73" y="5041496"/>
            <a:ext cx="1504950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57" y="5041496"/>
            <a:ext cx="444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primera parte 								Para la segunda parte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08" y="1407576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19" y="1919791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0" y="1286444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" y="3033963"/>
            <a:ext cx="1693151" cy="6751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4399703"/>
            <a:ext cx="5835844" cy="192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44" y="4207729"/>
            <a:ext cx="4962525" cy="2466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013" y="3033963"/>
            <a:ext cx="1980593" cy="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07" y="2152995"/>
            <a:ext cx="4478341" cy="1549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0" y="2139548"/>
            <a:ext cx="4299552" cy="45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La ecuación se va anidando en una constante y derivando fracciones</a:t>
            </a:r>
          </a:p>
          <a:p>
            <a:r>
              <a:rPr lang="es-PA" dirty="0" err="1" smtClean="0"/>
              <a:t>Correponde</a:t>
            </a:r>
            <a:r>
              <a:rPr lang="es-PA" dirty="0" smtClean="0"/>
              <a:t> a: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78" y="2421628"/>
            <a:ext cx="4339663" cy="2087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1" y="2456640"/>
            <a:ext cx="4105275" cy="179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7" y="2800002"/>
            <a:ext cx="2630337" cy="5749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41" y="4373463"/>
            <a:ext cx="3109763" cy="1916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3789037"/>
            <a:ext cx="2932262" cy="8099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4767232"/>
            <a:ext cx="3079449" cy="4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1" y="2011168"/>
            <a:ext cx="1877708" cy="4104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1" y="2512611"/>
            <a:ext cx="2306467" cy="6371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1" y="3159874"/>
            <a:ext cx="3079449" cy="46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78" y="1361010"/>
            <a:ext cx="5127285" cy="18540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78" y="3426309"/>
            <a:ext cx="5177353" cy="19754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21" y="3728222"/>
            <a:ext cx="2638425" cy="685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1" y="4576900"/>
            <a:ext cx="3192450" cy="4680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1" y="5114536"/>
            <a:ext cx="1334594" cy="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A la izquierda el diagrama de bloque dividido, a la derecha el final (combinado)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2" y="2562225"/>
            <a:ext cx="3571875" cy="42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86" y="2513793"/>
            <a:ext cx="3771571" cy="4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endParaRPr lang="es-PA" dirty="0"/>
          </a:p>
          <a:p>
            <a:r>
              <a:rPr lang="es-PA" dirty="0" smtClean="0"/>
              <a:t>Programación directa:</a:t>
            </a:r>
          </a:p>
          <a:p>
            <a:pPr lvl="1"/>
            <a:r>
              <a:rPr lang="es-PA" dirty="0" smtClean="0"/>
              <a:t>Pasamos Y(z) en función de Y(z), X(z)</a:t>
            </a:r>
          </a:p>
          <a:p>
            <a:r>
              <a:rPr lang="es-PA" dirty="0" smtClean="0"/>
              <a:t>Programación estándar:</a:t>
            </a:r>
          </a:p>
          <a:p>
            <a:pPr lvl="1"/>
            <a:r>
              <a:rPr lang="es-PA" dirty="0" smtClean="0"/>
              <a:t>Pasamos Y(z)/H(z) y H(z)/X(z) </a:t>
            </a:r>
          </a:p>
          <a:p>
            <a:r>
              <a:rPr lang="es-PA" dirty="0" smtClean="0"/>
              <a:t>Programación en Escalera</a:t>
            </a:r>
          </a:p>
          <a:p>
            <a:pPr lvl="1"/>
            <a:r>
              <a:rPr lang="es-PA" dirty="0" smtClean="0"/>
              <a:t>Dejamos en forma de constante y divisiones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Si observamos bien la ecuación obtenemos que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1" y="2480276"/>
            <a:ext cx="3910248" cy="420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54" y="3202006"/>
            <a:ext cx="3082029" cy="5723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02" y="3203605"/>
            <a:ext cx="1594810" cy="6485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732" y="3167225"/>
            <a:ext cx="1703087" cy="683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51" y="4318997"/>
            <a:ext cx="5483746" cy="881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49" y="5337576"/>
            <a:ext cx="3123749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Programación estándar:</a:t>
            </a:r>
          </a:p>
          <a:p>
            <a:r>
              <a:rPr lang="es-PA" dirty="0" smtClean="0"/>
              <a:t>Programación en Escalera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1" y="2040545"/>
            <a:ext cx="3910248" cy="420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6" y="2387492"/>
            <a:ext cx="1409681" cy="57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2" y="2387492"/>
            <a:ext cx="1428766" cy="573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23" y="2887615"/>
            <a:ext cx="4005260" cy="644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4" y="3578323"/>
            <a:ext cx="5495925" cy="1295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74" y="5050757"/>
            <a:ext cx="5000625" cy="1590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258" y="3668417"/>
            <a:ext cx="4655875" cy="26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Filtros de respuesta a Impulso Infinita y Filtros de Respuesta Impulso Finita</a:t>
            </a:r>
          </a:p>
          <a:p>
            <a:r>
              <a:rPr lang="es-PA" dirty="0" smtClean="0"/>
              <a:t>Recapitulando los filtros tienen la forma</a:t>
            </a:r>
          </a:p>
          <a:p>
            <a:pPr lvl="1"/>
            <a:r>
              <a:rPr lang="es-PA" dirty="0" smtClean="0"/>
              <a:t>n &gt;= m</a:t>
            </a:r>
          </a:p>
          <a:p>
            <a:r>
              <a:rPr lang="es-PA" dirty="0" smtClean="0"/>
              <a:t>Las muestras tienen un grupo de </a:t>
            </a:r>
            <a:r>
              <a:rPr lang="es-PA" dirty="0" err="1" smtClean="0"/>
              <a:t>a’s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no todas ceros e infinitas</a:t>
            </a:r>
          </a:p>
          <a:p>
            <a:r>
              <a:rPr lang="es-PA" dirty="0" smtClean="0"/>
              <a:t>Sin embargo el peso va decayendo a medida que aumenta la muestra, </a:t>
            </a:r>
            <a:r>
              <a:rPr lang="es-PA" dirty="0" err="1" smtClean="0"/>
              <a:t>p.e</a:t>
            </a:r>
            <a:r>
              <a:rPr lang="es-PA" dirty="0" smtClean="0"/>
              <a:t>. z^-m</a:t>
            </a:r>
          </a:p>
          <a:p>
            <a:r>
              <a:rPr lang="es-PA" dirty="0" smtClean="0"/>
              <a:t>A este filtro se le conoce como IIR (</a:t>
            </a:r>
            <a:r>
              <a:rPr lang="es-PA" dirty="0" err="1" smtClean="0"/>
              <a:t>Infinite</a:t>
            </a:r>
            <a:r>
              <a:rPr lang="es-PA" dirty="0" smtClean="0"/>
              <a:t> Impuse Response) o filtro recursivo</a:t>
            </a:r>
          </a:p>
          <a:p>
            <a:r>
              <a:rPr lang="es-PA" dirty="0" smtClean="0"/>
              <a:t>Considere ahora el siguiente filtro</a:t>
            </a:r>
          </a:p>
          <a:p>
            <a:r>
              <a:rPr lang="es-PA" dirty="0" smtClean="0"/>
              <a:t>Es un numero finito de muestras a intervalo de tiempo, este es un filtro no recursivo</a:t>
            </a:r>
          </a:p>
          <a:p>
            <a:r>
              <a:rPr lang="es-PA" dirty="0" smtClean="0"/>
              <a:t>Se le conoce como promedio móvil ponderado o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77" y="1982841"/>
            <a:ext cx="4895284" cy="8549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6" y="2913910"/>
            <a:ext cx="5528885" cy="8855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0" y="4522393"/>
            <a:ext cx="3578936" cy="5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</a:p>
          <a:p>
            <a:endParaRPr lang="es-PA" dirty="0"/>
          </a:p>
          <a:p>
            <a:r>
              <a:rPr lang="es-PA" dirty="0" smtClean="0"/>
              <a:t>Para esto necesitamos N valores inmediatos de la señal por lo que observamos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un filtro FIR esta mejor definido como</a:t>
            </a:r>
          </a:p>
          <a:p>
            <a:r>
              <a:rPr lang="es-PA" dirty="0" smtClean="0"/>
              <a:t>Trasladada en el dominio z podemos verla como</a:t>
            </a:r>
          </a:p>
          <a:p>
            <a:r>
              <a:rPr lang="es-PA" dirty="0" smtClean="0"/>
              <a:t>Su gráfico equivalente sería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58" y="1500823"/>
            <a:ext cx="5399831" cy="832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2" y="2913938"/>
            <a:ext cx="6150212" cy="2706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59" y="3260446"/>
            <a:ext cx="5160107" cy="394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58" y="3730728"/>
            <a:ext cx="6684222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  <a:endParaRPr lang="es-PA" dirty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Si es de respuesta finita es no recursivo</a:t>
            </a:r>
          </a:p>
          <a:p>
            <a:pPr lvl="1"/>
            <a:r>
              <a:rPr lang="es-PA" dirty="0" smtClean="0"/>
              <a:t>El filtro FIR no requiere de realimentación</a:t>
            </a:r>
          </a:p>
          <a:p>
            <a:pPr lvl="2"/>
            <a:r>
              <a:rPr lang="es-PA" dirty="0" smtClean="0"/>
              <a:t>Programación directa y estándar idénticas</a:t>
            </a:r>
          </a:p>
          <a:p>
            <a:pPr lvl="2"/>
            <a:r>
              <a:rPr lang="es-PA" dirty="0" smtClean="0"/>
              <a:t>También podemos lograr filtros por medio de la FFT (Transformada Rápida de Fourier)</a:t>
            </a:r>
          </a:p>
          <a:p>
            <a:pPr lvl="1"/>
            <a:r>
              <a:rPr lang="es-PA" dirty="0" smtClean="0"/>
              <a:t>Si incluye componentes de alta frecuencia la respuesta se incrementa y el tiempo de retardo se alarga (desventaja del FIR)</a:t>
            </a:r>
          </a:p>
        </p:txBody>
      </p:sp>
    </p:spTree>
    <p:extLst>
      <p:ext uri="{BB962C8B-B14F-4D97-AF65-F5344CB8AC3E}">
        <p14:creationId xmlns:p14="http://schemas.microsoft.com/office/powerpoint/2010/main" val="31415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Modificar el filtro IIR                            para convertirlo en un filtro FIR</a:t>
            </a:r>
          </a:p>
          <a:p>
            <a:r>
              <a:rPr lang="es-PA" dirty="0" smtClean="0"/>
              <a:t>Primero dividimos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Convertimos a muestras en el tiempo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48" y="1592318"/>
            <a:ext cx="1722942" cy="551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2" y="2256406"/>
            <a:ext cx="6453681" cy="9204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22" y="3359193"/>
            <a:ext cx="6663331" cy="817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2" y="3711645"/>
            <a:ext cx="5212590" cy="2985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19" y="4421431"/>
            <a:ext cx="3924300" cy="223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51" y="5022985"/>
            <a:ext cx="1319764" cy="1740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583" y="4374939"/>
            <a:ext cx="1104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Mapeo del Plazo s en el Plano z</a:t>
                </a:r>
              </a:p>
              <a:p>
                <a:r>
                  <a:rPr lang="es-PA" dirty="0" smtClean="0"/>
                  <a:t>Los sistemas LTI se determinan si son estables o no en el plano s</a:t>
                </a:r>
              </a:p>
              <a:p>
                <a:r>
                  <a:rPr lang="es-PA" dirty="0" smtClean="0"/>
                  <a:t>Dependiendo del lado del plano que esté será inestable o no</a:t>
                </a:r>
              </a:p>
              <a:p>
                <a:r>
                  <a:rPr lang="es-PA" dirty="0" smtClean="0"/>
                  <a:t>Como la relación de z a s es z = </a:t>
                </a:r>
                <a:r>
                  <a:rPr lang="es-PA" dirty="0" err="1" smtClean="0"/>
                  <a:t>e^Ts</a:t>
                </a:r>
                <a:r>
                  <a:rPr lang="es-PA" dirty="0" smtClean="0"/>
                  <a:t> se puede determinar también la estabilidad</a:t>
                </a:r>
              </a:p>
              <a:p>
                <a:r>
                  <a:rPr lang="es-PA" dirty="0" smtClean="0"/>
                  <a:t>Dependen del período T en términos de polos y ceros en el plano z</a:t>
                </a:r>
              </a:p>
              <a:p>
                <a:r>
                  <a:rPr lang="es-PA" dirty="0" smtClean="0"/>
                  <a:t>Cambiar el período T cambia la estabilidad del sistema</a:t>
                </a:r>
              </a:p>
              <a:p>
                <a:endParaRPr lang="es-PA" dirty="0"/>
              </a:p>
              <a:p>
                <a:r>
                  <a:rPr lang="es-PA" dirty="0" smtClean="0"/>
                  <a:t>La ubicación de polos y ceros en el plano es importante para predecir el comportamiento</a:t>
                </a:r>
              </a:p>
              <a:p>
                <a:r>
                  <a:rPr lang="es-PA" dirty="0" smtClean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PA" dirty="0" smtClean="0"/>
                  <a:t> s = </a:t>
                </a:r>
                <a:r>
                  <a:rPr lang="es-PA" dirty="0" smtClean="0">
                    <a:sym typeface="Symbol" panose="05050102010706020507" pitchFamily="18" charset="2"/>
                  </a:rPr>
                  <a:t> + j 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Podemos derivar la ecuación de polos y ceros desde aquí, T = 2/T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|z|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sup>
                    </m:sSup>
                  </m:oMath>
                </a14:m>
                <a:r>
                  <a:rPr lang="es-PA" dirty="0" smtClean="0"/>
                  <a:t> &lt; 1 corresponde al círculo unitario de z (estabilidad en z)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  <a:blipFill rotWithShape="0">
                <a:blip r:embed="rId2"/>
                <a:stretch>
                  <a:fillRect l="-260" t="-698" r="-5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891087"/>
            <a:ext cx="4225492" cy="3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/_ z = </a:t>
            </a:r>
            <a:r>
              <a:rPr lang="es-PA" dirty="0" err="1" smtClean="0"/>
              <a:t>wT</a:t>
            </a:r>
            <a:r>
              <a:rPr lang="es-PA" dirty="0" smtClean="0"/>
              <a:t> varía de –</a:t>
            </a:r>
            <a:r>
              <a:rPr lang="es-PA" dirty="0" err="1" smtClean="0"/>
              <a:t>inf</a:t>
            </a:r>
            <a:r>
              <a:rPr lang="es-PA" dirty="0" smtClean="0"/>
              <a:t> a </a:t>
            </a:r>
            <a:r>
              <a:rPr lang="es-PA" dirty="0" err="1" smtClean="0"/>
              <a:t>inf</a:t>
            </a:r>
            <a:r>
              <a:rPr lang="es-PA" dirty="0"/>
              <a:t> </a:t>
            </a:r>
            <a:r>
              <a:rPr lang="es-PA" dirty="0" smtClean="0"/>
              <a:t>al igual que w</a:t>
            </a:r>
          </a:p>
          <a:p>
            <a:r>
              <a:rPr lang="es-PA" dirty="0" smtClean="0"/>
              <a:t>Si tenemos o consideramos que nos movemos de –</a:t>
            </a:r>
            <a:r>
              <a:rPr lang="es-PA" dirty="0" err="1" smtClean="0"/>
              <a:t>jw</a:t>
            </a:r>
            <a:r>
              <a:rPr lang="es-PA" dirty="0" smtClean="0"/>
              <a:t>/2 a +</a:t>
            </a:r>
            <a:r>
              <a:rPr lang="es-PA" dirty="0" err="1" smtClean="0"/>
              <a:t>jw</a:t>
            </a:r>
            <a:r>
              <a:rPr lang="es-PA" dirty="0" smtClean="0"/>
              <a:t>/2 tenemos que z = 1 variando de -</a:t>
            </a:r>
            <a:r>
              <a:rPr lang="es-PA" dirty="0" smtClean="0">
                <a:sym typeface="Symbol" panose="05050102010706020507" pitchFamily="18" charset="2"/>
              </a:rPr>
              <a:t> </a:t>
            </a:r>
            <a:r>
              <a:rPr lang="es-PA" dirty="0">
                <a:sym typeface="Symbol" panose="05050102010706020507" pitchFamily="18" charset="2"/>
              </a:rPr>
              <a:t>a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ahora nos movemos a j3w/2 estará fuera del círculo y en el plano s 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franja primaria está dada por –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 y +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francas complementarias son </a:t>
            </a:r>
            <a:r>
              <a:rPr lang="es-PA" dirty="0" err="1" smtClean="0">
                <a:sym typeface="Symbol" panose="05050102010706020507" pitchFamily="18" charset="2"/>
              </a:rPr>
              <a:t>njw</a:t>
            </a:r>
            <a:r>
              <a:rPr lang="es-PA" dirty="0" smtClean="0">
                <a:sym typeface="Symbol" panose="05050102010706020507" pitchFamily="18" charset="2"/>
              </a:rPr>
              <a:t>/2 donde n = 1, 3, 5, 7 </a:t>
            </a:r>
          </a:p>
          <a:p>
            <a:r>
              <a:rPr lang="es-PA" dirty="0"/>
              <a:t>Un punto en el plano z corresponde a infinitos puntos en </a:t>
            </a:r>
            <a:r>
              <a:rPr lang="es-PA" dirty="0" smtClean="0"/>
              <a:t>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24" y="3114675"/>
            <a:ext cx="3967526" cy="35124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4428710"/>
            <a:ext cx="4499310" cy="2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El lugar geométrico de atenuación constante  es una línea graficada por z = </a:t>
            </a:r>
            <a:r>
              <a:rPr lang="es-PA" dirty="0" err="1" smtClean="0"/>
              <a:t>e^T</a:t>
            </a:r>
            <a:r>
              <a:rPr lang="es-PA" dirty="0" smtClean="0">
                <a:sym typeface="Symbol" panose="05050102010706020507" pitchFamily="18" charset="2"/>
              </a:rPr>
              <a:t> que se ve reflejada en z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es determinado por los polos dominantes de lazo cerrado.  Es posible ajustar la línea a =-1 en el plano s que es interna al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3319240"/>
            <a:ext cx="2121375" cy="295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2" y="3319240"/>
            <a:ext cx="2543056" cy="2835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6" y="3572906"/>
            <a:ext cx="3054004" cy="25814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930" y="3572906"/>
            <a:ext cx="3005854" cy="2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w define la rotación en el plano z mientras que en el s son límites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-1 y -2 definen el radio interno y externo( a medida que se aleja es menor)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1 y -2 las rotaciones del plano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" y="3403617"/>
            <a:ext cx="2586039" cy="3360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0" y="3403617"/>
            <a:ext cx="2977605" cy="3360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2" y="3642705"/>
            <a:ext cx="3241078" cy="3055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91" y="3642705"/>
            <a:ext cx="3025264" cy="29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factor de amortiguamiento relativo constante (</a:t>
            </a:r>
            <a:r>
              <a:rPr lang="es-PA" dirty="0" err="1" smtClean="0">
                <a:sym typeface="Symbol" panose="05050102010706020507" pitchFamily="18" charset="2"/>
              </a:rPr>
              <a:t>damping</a:t>
            </a:r>
            <a:r>
              <a:rPr lang="es-PA" dirty="0" smtClean="0">
                <a:sym typeface="Symbol" panose="05050102010706020507" pitchFamily="18" charset="2"/>
              </a:rPr>
              <a:t> ratio) en el plano s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								de magnitud						y ángulo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magnitud de z decrece si d aumenta y el ángulo aumenta si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aumenta volviéndose una espiral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situaciones como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K solo depende de 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por ejemplo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 = 0.3,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=0.5; o P = 30°, 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10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776412"/>
            <a:ext cx="3826610" cy="409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2291399"/>
            <a:ext cx="310515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2315210"/>
            <a:ext cx="2076450" cy="73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712" y="2324736"/>
            <a:ext cx="104775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85" y="4117964"/>
            <a:ext cx="1989473" cy="25849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39" y="3933482"/>
            <a:ext cx="2514895" cy="2830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" y="5410445"/>
            <a:ext cx="3305175" cy="9715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507" y="5143745"/>
            <a:ext cx="1428750" cy="533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507" y="5926309"/>
            <a:ext cx="2473903" cy="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Si el factor de amortiguamiento es constante  Q2 y Q3 decae en z normalmente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 está en Q1 y Q4, (amortiguamiento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.)…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crece la espiral fuera de z = 1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z = 0, 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z = 1, 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mapeo que preserva tanto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r>
              <a:rPr lang="es-PA" dirty="0" smtClean="0">
                <a:sym typeface="Symbol" panose="05050102010706020507" pitchFamily="18" charset="2"/>
              </a:rPr>
              <a:t> y  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Les dice mapeo o correspondencia conforme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1" y="1853248"/>
            <a:ext cx="3674121" cy="20984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9" y="2247232"/>
            <a:ext cx="2320567" cy="25983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16" y="4133850"/>
            <a:ext cx="3933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17" y="2257426"/>
            <a:ext cx="2449285" cy="2143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28" y="2055655"/>
            <a:ext cx="2522225" cy="23955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918560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76376" y="3773943"/>
            <a:ext cx="4720672" cy="2928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>
                <a:sym typeface="Symbol" panose="05050102010706020507" pitchFamily="18" charset="2"/>
              </a:rPr>
              <a:t>Los polos dominantes tienen que estar en este lado marcado del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región marcada en z es la región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respuesta del sistema no es satisfactoria se deben modificar los ceros y polos del lazo cerrado</a:t>
            </a:r>
          </a:p>
        </p:txBody>
      </p:sp>
    </p:spTree>
    <p:extLst>
      <p:ext uri="{BB962C8B-B14F-4D97-AF65-F5344CB8AC3E}">
        <p14:creationId xmlns:p14="http://schemas.microsoft.com/office/powerpoint/2010/main" val="20463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este caso suponga que tenemos s = -1 + w1j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tiempo de muestreo es bajo ocurrirá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nos lleva a que la frecuencia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r>
              <a:rPr lang="es-PA" dirty="0" smtClean="0">
                <a:sym typeface="Symbol" panose="05050102010706020507" pitchFamily="18" charset="2"/>
              </a:rPr>
              <a:t> ocurrirá cada </a:t>
            </a:r>
            <a:r>
              <a:rPr lang="es-PA" dirty="0">
                <a:sym typeface="Symbol" panose="05050102010706020507" pitchFamily="18" charset="2"/>
              </a:rPr>
              <a:t>s = -1 + </a:t>
            </a:r>
            <a:r>
              <a:rPr lang="es-PA" dirty="0" smtClean="0">
                <a:sym typeface="Symbol" panose="05050102010706020507" pitchFamily="18" charset="2"/>
              </a:rPr>
              <a:t>(w1 + n*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)j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6" y="2828925"/>
            <a:ext cx="5618845" cy="3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Estabilidad de lazo cerrado en el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la función de transferencia de pulso                              bajo polos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están dentro del plano z (z &lt; 1)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 de z = 1 el sistema es críticamente 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del plano z no afectan la estabilidad del sistema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sistema críticamente estable existe un polo conjugado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esta fuera del plano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1528764"/>
            <a:ext cx="1785629" cy="605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13" y="1843857"/>
            <a:ext cx="1757852" cy="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Determine la estabilidad del sistema cuando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del sistema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 sistema de lazo cerrado encontrar los polo se da si: 1 + GH(z) = 0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z &lt; 1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Siempre la ausencia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de un sistema de 2do orden es estable; si existe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probablemente el sistema sea inestable (debe hacerse el análisis)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6" y="1276986"/>
            <a:ext cx="2675385" cy="708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109153"/>
            <a:ext cx="5001753" cy="6911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91" y="2913223"/>
            <a:ext cx="1880384" cy="680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704" y="3678014"/>
            <a:ext cx="4706132" cy="4939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704" y="4295141"/>
            <a:ext cx="2547950" cy="4911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03" y="4881866"/>
            <a:ext cx="4060087" cy="375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370" y="4313397"/>
            <a:ext cx="4678565" cy="12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prueba de estabilidad absoluta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Antes de atacar el problema P(z)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Aplicamos la prueba de estabilidad de </a:t>
            </a:r>
            <a:r>
              <a:rPr lang="es-PA" dirty="0" err="1" smtClean="0">
                <a:sym typeface="Symbol" panose="05050102010706020507" pitchFamily="18" charset="2"/>
              </a:rPr>
              <a:t>Schur-Cohn</a:t>
            </a:r>
            <a:r>
              <a:rPr lang="es-PA" dirty="0" smtClean="0">
                <a:sym typeface="Symbol" panose="05050102010706020507" pitchFamily="18" charset="2"/>
              </a:rPr>
              <a:t>,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sistemas con </a:t>
            </a:r>
            <a:r>
              <a:rPr lang="es-PA" dirty="0" err="1" smtClean="0">
                <a:sym typeface="Symbol" panose="05050102010706020507" pitchFamily="18" charset="2"/>
              </a:rPr>
              <a:t>coef</a:t>
            </a:r>
            <a:r>
              <a:rPr lang="es-PA" dirty="0" smtClean="0">
                <a:sym typeface="Symbol" panose="05050102010706020507" pitchFamily="18" charset="2"/>
              </a:rPr>
              <a:t>. complejo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Revelan la existencia de cualquier raíz inestable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No dan localizaciones exactas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Ni son exactas a términos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hacer la prueba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de estabilidad, es la mas confiable (transformada bilineal)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coeficientes reales es mejor la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5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y criterio de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2017963"/>
            <a:ext cx="6391275" cy="4067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30" y="2017963"/>
            <a:ext cx="3810000" cy="1838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30" y="4167188"/>
            <a:ext cx="2362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1" y="1400176"/>
            <a:ext cx="4162599" cy="453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4" y="1941524"/>
            <a:ext cx="5803899" cy="4761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98" y="2138999"/>
            <a:ext cx="4037660" cy="13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|-0.08|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0.09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1.89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|b3| &gt; |b0|, |-0.994| &gt; |-0.204|, ok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|c2| &gt; |c0|, |0.9456| &gt; |0.315|, ok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7" y="1400176"/>
            <a:ext cx="3187211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4890984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08" y="638623"/>
            <a:ext cx="1691578" cy="129596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00501"/>
              </p:ext>
            </p:extLst>
          </p:nvPr>
        </p:nvGraphicFramePr>
        <p:xfrm>
          <a:off x="6151396" y="2011485"/>
          <a:ext cx="5880100" cy="280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768"/>
                <a:gridCol w="760768"/>
                <a:gridCol w="865373"/>
                <a:gridCol w="1141151"/>
                <a:gridCol w="865373"/>
                <a:gridCol w="865373"/>
                <a:gridCol w="621294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c0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c1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c2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z4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a[4:0]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-0.08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-1.2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a[0:4]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-1.2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-0.1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b[3:0]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3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1.176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-0.204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b[0:3]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</a:t>
                      </a:r>
                      <a:r>
                        <a:rPr lang="es-PA" sz="1800" u="none" strike="noStrike" dirty="0" smtClean="0">
                          <a:effectLst/>
                        </a:rPr>
                        <a:t>0.0204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-0.0756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1.176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6191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 smtClean="0">
                          <a:effectLst/>
                        </a:rPr>
                        <a:t>c[2:0</a:t>
                      </a:r>
                      <a:r>
                        <a:rPr lang="es-PA" sz="1800" u="none" strike="noStrike" dirty="0">
                          <a:effectLst/>
                        </a:rPr>
                        <a:t>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0.9456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[no nec.]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0.315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 &gt; 0, ok [críticamente estable]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-1.8 &lt; 0, para n impar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|b2| &gt; |b0|, |-0.96| &gt; |-0.12|, ok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06" y="4374081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4374081"/>
            <a:ext cx="2687063" cy="205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33" y="1400176"/>
            <a:ext cx="3170731" cy="349796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96865"/>
              </p:ext>
            </p:extLst>
          </p:nvPr>
        </p:nvGraphicFramePr>
        <p:xfrm>
          <a:off x="8001984" y="2005649"/>
          <a:ext cx="3672381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622"/>
                <a:gridCol w="397159"/>
                <a:gridCol w="730250"/>
                <a:gridCol w="781050"/>
                <a:gridCol w="603250"/>
                <a:gridCol w="400050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b0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z0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z1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z2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z3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a[3:0]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a[0:3]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b[2:0]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b[0:2]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|0.24|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-0.14 &gt; 0, 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31" y="1502518"/>
            <a:ext cx="281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Considerar el sistema de control de lazo cerrado con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 = 1s.  Determine K para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función de transferencia es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que validar a ver si se puede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estabilidad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de para un sistema de 2do orden</a:t>
            </a:r>
          </a:p>
          <a:p>
            <a:r>
              <a:rPr lang="es-PA" dirty="0">
                <a:sym typeface="Symbol" panose="05050102010706020507" pitchFamily="18" charset="2"/>
              </a:rPr>
              <a:t>1.  </a:t>
            </a:r>
            <a:r>
              <a:rPr lang="es-PA" dirty="0" smtClean="0">
                <a:sym typeface="Symbol" panose="05050102010706020507" pitchFamily="18" charset="2"/>
              </a:rPr>
              <a:t>|0.2642K + 0.3679|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-5.1775 &lt; K &lt; 2.3925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</a:t>
            </a:r>
            <a:r>
              <a:rPr lang="es-PA" dirty="0">
                <a:sym typeface="Symbol" panose="05050102010706020507" pitchFamily="18" charset="2"/>
              </a:rPr>
              <a:t>.  P(z)|z=1 &gt; </a:t>
            </a:r>
            <a:r>
              <a:rPr lang="es-PA" dirty="0" smtClean="0">
                <a:sym typeface="Symbol" panose="05050102010706020507" pitchFamily="18" charset="2"/>
              </a:rPr>
              <a:t>0.  Nos da K &gt;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3.  P(z)|z=-1 &gt; 0, </a:t>
            </a:r>
            <a:r>
              <a:rPr lang="es-PA" dirty="0" smtClean="0">
                <a:sym typeface="Symbol" panose="05050102010706020507" pitchFamily="18" charset="2"/>
              </a:rPr>
              <a:t>para par, nos da 2.7358K – 0.1037K &gt; 0, K &lt; 26.382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debe satisfacer los anteriores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2.3925 &gt; K &gt;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K es críticamente estable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08" y="1307575"/>
            <a:ext cx="2276475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52" y="3697146"/>
            <a:ext cx="3908647" cy="1055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86" y="2213084"/>
            <a:ext cx="4191000" cy="571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76" y="2936474"/>
            <a:ext cx="5080614" cy="4158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20" y="3716767"/>
            <a:ext cx="3231789" cy="15593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97" y="1320826"/>
            <a:ext cx="1691578" cy="1295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478" y="5676468"/>
            <a:ext cx="2451282" cy="4762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685" y="6111169"/>
            <a:ext cx="5430315" cy="6314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685" y="5596819"/>
            <a:ext cx="1066800" cy="5143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478" y="6189458"/>
            <a:ext cx="2430415" cy="5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se puede definir por 				o por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transformación de otro plano complejo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quede en el circulo unitario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decir que resolviendo                                 se obtiene                                       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semiplano </a:t>
            </a:r>
            <a:r>
              <a:rPr lang="es-PA" dirty="0" err="1" smtClean="0">
                <a:sym typeface="Symbol" panose="05050102010706020507" pitchFamily="18" charset="2"/>
              </a:rPr>
              <a:t>izquerdo</a:t>
            </a:r>
            <a:r>
              <a:rPr lang="es-PA" dirty="0" smtClean="0">
                <a:sym typeface="Symbol" panose="05050102010706020507" pitchFamily="18" charset="2"/>
              </a:rPr>
              <a:t> de w corresponde a |z|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semiplano derecho de w corresponde a |z| 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en sí es: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Tomar los polos                                                       y reemplazar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94" y="1742888"/>
            <a:ext cx="1143914" cy="590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45" y="1751581"/>
            <a:ext cx="1143658" cy="629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4" y="2333295"/>
            <a:ext cx="1105357" cy="3552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47" y="2771773"/>
            <a:ext cx="3838567" cy="77546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85" y="3765001"/>
            <a:ext cx="1996436" cy="9616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330" y="4020698"/>
            <a:ext cx="2533650" cy="4000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574" y="4051550"/>
            <a:ext cx="939774" cy="3691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167" y="6149676"/>
            <a:ext cx="3667125" cy="476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70" y="6123915"/>
            <a:ext cx="3714878" cy="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transformada bilineal nos puede decir cuantas raíces quedan en el semiplano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diseño de sistemas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Ayudarse con MATLAB para graficar 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característica puede deducirla más fácilmente con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entrada no juega un papel en la estabilidad del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señal de error puede aumentar y el sistema seguirá siendo 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94" y="2286000"/>
            <a:ext cx="45161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Realizaremos análisis de estabilidad a entradas como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</a:t>
            </a:r>
            <a:r>
              <a:rPr lang="es-PA" dirty="0" err="1" smtClean="0">
                <a:sym typeface="Symbol" panose="05050102010706020507" pitchFamily="18" charset="2"/>
              </a:rPr>
              <a:t>senoidales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Espicificaciones</a:t>
            </a:r>
            <a:r>
              <a:rPr lang="es-PA" dirty="0" smtClean="0">
                <a:sym typeface="Symbol" panose="05050102010706020507" pitchFamily="18" charset="2"/>
              </a:rPr>
              <a:t> de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continuos o discretos, en cuanto a características de desempeño se expresan en cantidades en función del tiempo debido a que están sujetos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normalmente empieza con la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unitaria por ser fácil de generar y normalmente asumimos condiciones iniciales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señal empezaría con un impulso y a medida que pasa el tiempo se estabiliza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5068983"/>
            <a:ext cx="5718180" cy="1444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70" y="5068983"/>
            <a:ext cx="2712103" cy="1528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3" y="5062455"/>
            <a:ext cx="2893959" cy="1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</a:t>
            </a:r>
            <a:r>
              <a:rPr lang="es-PA" dirty="0" err="1" smtClean="0">
                <a:sym typeface="Symbol" panose="05050102010706020507" pitchFamily="18" charset="2"/>
              </a:rPr>
              <a:t>carácterizar</a:t>
            </a:r>
            <a:r>
              <a:rPr lang="es-PA" dirty="0" smtClean="0">
                <a:sym typeface="Symbol" panose="05050102010706020507" pitchFamily="18" charset="2"/>
              </a:rPr>
              <a:t> así como en los sistemas de tiempo continuo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47" y="2569779"/>
            <a:ext cx="6268828" cy="3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:  Desde el inicio de la señal al 50% de su subida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:  Medición del </a:t>
            </a:r>
            <a:r>
              <a:rPr lang="es-PA" b="1" dirty="0" smtClean="0">
                <a:sym typeface="Symbol" panose="05050102010706020507" pitchFamily="18" charset="2"/>
              </a:rPr>
              <a:t>10%-90%, </a:t>
            </a:r>
            <a:r>
              <a:rPr lang="es-PA" dirty="0" smtClean="0">
                <a:sym typeface="Symbol" panose="05050102010706020507" pitchFamily="18" charset="2"/>
              </a:rPr>
              <a:t>o del 5%-95% o del 0%-100%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r>
              <a:rPr lang="es-PA" dirty="0" smtClean="0">
                <a:sym typeface="Symbol" panose="05050102010706020507" pitchFamily="18" charset="2"/>
              </a:rPr>
              <a:t>:  desde el inicio hasta cuando llega al 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:  Valor donde llega al máximo de cresta (sobre 100%)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que la señal llega a estabilizarse y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no llega a pasar el 2% del </a:t>
            </a:r>
            <a:r>
              <a:rPr lang="es-PA" dirty="0" err="1" smtClean="0">
                <a:sym typeface="Symbol" panose="05050102010706020507" pitchFamily="18" charset="2"/>
              </a:rPr>
              <a:t>setpoint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El sistema no tiene </a:t>
            </a:r>
            <a:r>
              <a:rPr lang="es-PA" dirty="0" err="1">
                <a:sym typeface="Symbol" panose="05050102010706020507" pitchFamily="18" charset="2"/>
              </a:rPr>
              <a:t>folding</a:t>
            </a:r>
            <a:r>
              <a:rPr lang="es-PA" dirty="0">
                <a:sym typeface="Symbol" panose="05050102010706020507" pitchFamily="18" charset="2"/>
              </a:rPr>
              <a:t> y cumple 2ws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Estas definiciones no aplican a un …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sistema </a:t>
            </a:r>
            <a:r>
              <a:rPr lang="es-PA" dirty="0" err="1" smtClean="0">
                <a:sym typeface="Symbol" panose="05050102010706020507" pitchFamily="18" charset="2"/>
              </a:rPr>
              <a:t>sobreamortiguado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3606720"/>
            <a:ext cx="5518916" cy="30962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2967674"/>
            <a:ext cx="1504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 la función de transferencia del sistema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 MATLAB entonces adquirir la respuesta del sistema a una función </a:t>
            </a:r>
            <a:r>
              <a:rPr lang="es-PA" dirty="0" err="1" smtClean="0">
                <a:sym typeface="Symbol" panose="05050102010706020507" pitchFamily="18" charset="2"/>
              </a:rPr>
              <a:t>krockener</a:t>
            </a:r>
            <a:r>
              <a:rPr lang="es-PA" dirty="0" smtClean="0">
                <a:sym typeface="Symbol" panose="05050102010706020507" pitchFamily="18" charset="2"/>
              </a:rPr>
              <a:t> delta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98" y="1705611"/>
            <a:ext cx="272415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2171305"/>
            <a:ext cx="2728653" cy="6211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65739" y="3149523"/>
            <a:ext cx="479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err="1"/>
              <a:t>num</a:t>
            </a:r>
            <a:r>
              <a:rPr lang="es-PA" dirty="0"/>
              <a:t> = [0 0.4673 -0.3393];</a:t>
            </a:r>
          </a:p>
          <a:p>
            <a:r>
              <a:rPr lang="es-PA" dirty="0"/>
              <a:t>den = [1 -1.5327 0.6607];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</a:t>
            </a:r>
            <a:r>
              <a:rPr lang="nl-NL" dirty="0" smtClean="0"/>
              <a:t>‘o', </a:t>
            </a:r>
            <a:r>
              <a:rPr lang="nl-NL" dirty="0"/>
              <a:t>k, c, '+', k, r, '--');</a:t>
            </a:r>
          </a:p>
          <a:p>
            <a:r>
              <a:rPr lang="es-PA" dirty="0"/>
              <a:t>v = [0 40 0 1.6];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3097861"/>
            <a:ext cx="4200855" cy="34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en base al análisis del error de las entradas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otros tipos de errores como fricción estática, zona muerta, deterioro de </a:t>
            </a:r>
            <a:r>
              <a:rPr lang="es-PA" dirty="0" err="1" smtClean="0">
                <a:sym typeface="Symbol" panose="05050102010706020507" pitchFamily="18" charset="2"/>
              </a:rPr>
              <a:t>compoentnes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Hay sistemas que responden a algún tipo de entrada como error de estado permanente y otros no.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S^N define el tipo de sistema.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 = 0, 1, 2, etc.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0 muestran errores de estado permanente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errores 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1, no muestra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si error finito a rampa y errores infinitos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2, no muestra error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ni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pueden clasificarse por medio de los polos de lazo abierto para z =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polo en z = 1 corresponde a un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en lazo abierto es =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57" y="3211853"/>
            <a:ext cx="4584264" cy="683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3" y="6026378"/>
            <a:ext cx="1404281" cy="6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                       no poseer ni polos ni ceros no se puede clasificar (tipo N, N =0, 1, 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sistema el error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el teorema del valor final tenemos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entonces en Z podemos decir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1853248"/>
            <a:ext cx="1404281" cy="634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2488227"/>
            <a:ext cx="5950369" cy="214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11" y="2749439"/>
            <a:ext cx="1810195" cy="3878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" y="3507500"/>
            <a:ext cx="2757323" cy="4289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4" y="4402939"/>
            <a:ext cx="2600560" cy="714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4" y="5163211"/>
            <a:ext cx="3334113" cy="9073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701153"/>
            <a:ext cx="2541319" cy="9241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34" y="6143432"/>
            <a:ext cx="4198599" cy="6241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0" y="5920555"/>
            <a:ext cx="2575787" cy="8469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314" y="5920555"/>
            <a:ext cx="4320594" cy="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de Posición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1(t) o escalón unitario….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en z = 1 para </a:t>
            </a:r>
            <a:r>
              <a:rPr lang="es-PA" dirty="0">
                <a:sym typeface="Symbol" panose="05050102010706020507" pitchFamily="18" charset="2"/>
              </a:rPr>
              <a:t>GH(z)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Constante de Error de Velocidad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Kv es </a:t>
            </a:r>
            <a:r>
              <a:rPr lang="es-PA" dirty="0" err="1" smtClean="0">
                <a:sym typeface="Symbol" panose="05050102010706020507" pitchFamily="18" charset="2"/>
              </a:rPr>
              <a:t>infnito</a:t>
            </a:r>
            <a:r>
              <a:rPr lang="es-PA" dirty="0" smtClean="0">
                <a:sym typeface="Symbol" panose="05050102010706020507" pitchFamily="18" charset="2"/>
              </a:rPr>
              <a:t> al menos existe un polo doble en z = 1 para GH(z)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para Aceleración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0.5*t^2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tripe en z = 1 para GH(z)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32" y="2106212"/>
            <a:ext cx="1476375" cy="523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064" b="9650"/>
          <a:stretch/>
        </p:blipFill>
        <p:spPr>
          <a:xfrm>
            <a:off x="7148403" y="2092252"/>
            <a:ext cx="4610100" cy="551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4" y="680077"/>
            <a:ext cx="4320594" cy="72009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478" y="2711219"/>
            <a:ext cx="1343025" cy="409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90" y="3631335"/>
            <a:ext cx="1666875" cy="552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465" y="3631335"/>
            <a:ext cx="5238750" cy="5810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90" y="4256309"/>
            <a:ext cx="2171700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990" y="4080147"/>
            <a:ext cx="857250" cy="4953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" y="2453187"/>
            <a:ext cx="1023937" cy="51606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540" y="5548103"/>
            <a:ext cx="1847850" cy="5334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390" y="5558126"/>
            <a:ext cx="5562600" cy="4953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5037518"/>
            <a:ext cx="2228850" cy="4857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672" y="6326096"/>
            <a:ext cx="809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El error estático es entre la entrada y la retroalimentación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siguiente tabla muestra donde los sistemas tipo 0, 1 y 2 tienen o no respuesta finita o ninguna a errores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aplica solo a sistemas de lazo cerrado mostrados se tendría que realizar el análisis si el sistema es diferente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4051551"/>
            <a:ext cx="5629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Diferentes cálculos de errores para diferentes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35" y="1853248"/>
            <a:ext cx="4491243" cy="4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la entrada de referencia R(z) = 0 en el sistema de lazo cerrado pero existe una perturbación N(z) = 0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Gd(z)G(z) &gt;&gt; 1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error del sistema es en función de la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Gd(z) es alto el error es bajo o tiende a 0.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Gd(z) incluye un integrador esto quiere decir que tiene un polo para z = 1.  El error a estado permanente de una </a:t>
            </a:r>
            <a:r>
              <a:rPr lang="es-PA" dirty="0" err="1" smtClean="0">
                <a:sym typeface="Symbol" panose="05050102010706020507" pitchFamily="18" charset="2"/>
              </a:rPr>
              <a:t>cosnstante</a:t>
            </a:r>
            <a:r>
              <a:rPr lang="es-PA" dirty="0" smtClean="0">
                <a:sym typeface="Symbol" panose="05050102010706020507" pitchFamily="18" charset="2"/>
              </a:rPr>
              <a:t> es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2" y="3051065"/>
            <a:ext cx="2124669" cy="663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2" y="2425783"/>
            <a:ext cx="4800600" cy="1914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19" y="2314596"/>
            <a:ext cx="3655318" cy="18776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36" y="4293010"/>
            <a:ext cx="1596975" cy="6612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10" y="4766995"/>
            <a:ext cx="3680124" cy="537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53" y="5189332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se demuestra si la perturbación se define constante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un polo en z = 1 se tiene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a estado estable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referencia R(z) es una entrada de perturbación el error total será la suma total de los errores y debe mantenerse para no desestabilizar el sistema dentro de límites aceptables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82" y="1734207"/>
            <a:ext cx="1428597" cy="576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77" y="2178598"/>
            <a:ext cx="2452539" cy="6276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77" y="2806262"/>
            <a:ext cx="5763831" cy="14001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8" y="3237129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mostrado a la derecha la ecuación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Gd(z)G(z) debe ser alta para reducir el error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Sin embargo si el sistema a la derecha la F.T.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ganaciua</a:t>
            </a:r>
            <a:r>
              <a:rPr lang="es-PA" dirty="0" smtClean="0">
                <a:sym typeface="Symbol" panose="05050102010706020507" pitchFamily="18" charset="2"/>
              </a:rPr>
              <a:t> Gd(Z)G(z) en este caso debe ser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primero E(z)/N(z) para saber si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…ganancia debemos de agrandarla o reducirla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7" y="2300041"/>
            <a:ext cx="3154823" cy="6824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5" y="1271589"/>
            <a:ext cx="4915327" cy="20569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75" y="3965768"/>
            <a:ext cx="4891535" cy="2718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7" y="4379116"/>
            <a:ext cx="2752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estabilidad del sistema se investiga (en parte al circulo unitario 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embargo, polos complejos </a:t>
            </a:r>
            <a:r>
              <a:rPr lang="es-PA" dirty="0" err="1" smtClean="0">
                <a:sym typeface="Symbol" panose="05050102010706020507" pitchFamily="18" charset="2"/>
              </a:rPr>
              <a:t>conjugador</a:t>
            </a:r>
            <a:r>
              <a:rPr lang="es-PA" dirty="0" smtClean="0">
                <a:sym typeface="Symbol" panose="05050102010706020507" pitchFamily="18" charset="2"/>
              </a:rPr>
              <a:t> dentro del plano z no son estables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respuesta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 oscilatoria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investigar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Efectos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desarrollar el mismo método en el plano s que en el plano z por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(parecida a tiempo continuo)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interpretación es diferente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Normalmente es mejor empezar con el estudio de LDR, encontrar y mover polos dominantes</a:t>
            </a:r>
          </a:p>
        </p:txBody>
      </p:sp>
    </p:spTree>
    <p:extLst>
      <p:ext uri="{BB962C8B-B14F-4D97-AF65-F5344CB8AC3E}">
        <p14:creationId xmlns:p14="http://schemas.microsoft.com/office/powerpoint/2010/main" val="25250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 – Condiciones de Ángulo y Magnitud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ecuaciones características </a:t>
            </a:r>
            <a:r>
              <a:rPr lang="es-PA" dirty="0" err="1" smtClean="0">
                <a:sym typeface="Symbol" panose="05050102010706020507" pitchFamily="18" charset="2"/>
              </a:rPr>
              <a:t>puedne</a:t>
            </a:r>
            <a:r>
              <a:rPr lang="es-PA" dirty="0" smtClean="0">
                <a:sym typeface="Symbol" panose="05050102010706020507" pitchFamily="18" charset="2"/>
              </a:rPr>
              <a:t> ser de dos formas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 + G(Z)H(z) = 0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1 + GH(z)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tomar                      donde                                                          siendo F(z) = -1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|F(z)| = 1 y /_F(z) = 180°(2k + 1), k = 0, 1, 2…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LDR satisface las condiciones de ángulo y magnitud (polos en lazo cerrado)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Procedimiento para construcción de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procedimeinto</a:t>
            </a:r>
            <a:r>
              <a:rPr lang="es-PA" dirty="0" smtClean="0">
                <a:sym typeface="Symbol" panose="05050102010706020507" pitchFamily="18" charset="2"/>
              </a:rPr>
              <a:t> calcula los puntos asintóticos y ángulos de polos complejos de salida y llegada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se puede ayudar por métodos computacionales por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LDR siempre son simétricos al eje real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ángulos se miden en dirección contraria a las manecillas del reloj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59" y="1330655"/>
            <a:ext cx="2003929" cy="10451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54" y="2696309"/>
            <a:ext cx="1232544" cy="4108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23" y="2696309"/>
            <a:ext cx="3784943" cy="4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</a:t>
            </a:r>
            <a:r>
              <a:rPr lang="es-PA" dirty="0" err="1" smtClean="0">
                <a:sym typeface="Symbol" panose="05050102010706020507" pitchFamily="18" charset="2"/>
              </a:rPr>
              <a:t>Obtejer</a:t>
            </a:r>
            <a:r>
              <a:rPr lang="es-PA" dirty="0" smtClean="0">
                <a:sym typeface="Symbol" panose="05050102010706020507" pitchFamily="18" charset="2"/>
              </a:rPr>
              <a:t> la ecuación características 1 + F(z) = 0 apareciendo la ganancia como multiplicador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debemos localizar polos y ceros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 – Determinar punto de inicio y terminación del LDR y ramas separadas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 = 0, polos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ceros en lazo abierto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de 0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comienza en un polo de lazo abierto y termina en un cero finito en lazo abierto en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polos = ceros las ramificaciones de polos terminarán en los ceros, las restantes en el infinito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67" y="2314209"/>
            <a:ext cx="3232569" cy="6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>
                <a:sym typeface="Symbol" panose="05050102010706020507" pitchFamily="18" charset="2"/>
              </a:rPr>
              <a:t>3 – Determinamos el LDR en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en lazo abierto, ceros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Polos y ceros conjugados no tienen efecto en el LDR sobre el eje real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Se extienden de un polo o cero hasta otro polo o </a:t>
            </a:r>
            <a:r>
              <a:rPr lang="es-PA" dirty="0" smtClean="0">
                <a:sym typeface="Symbol" panose="05050102010706020507" pitchFamily="18" charset="2"/>
              </a:rPr>
              <a:t>cero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número total de polos y ceros es impar recae sobre algún lugar del LDR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Los otros forman segmentos alternos a lo largo del eje real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59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Determinar las asíntotas del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Lejos del origen el punto de prueba en cantidades complejas es considerado igual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 cero y un polo de lazo abierto igual se cancela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Ángulo   = 180°(2N+1)/(n – m), N = 0,1,2,..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 = número de polos, m = número de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obtienen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cuando z es muy grande se aproxima 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abscisa es: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Encontrar puntos de ruptura de salida y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presentan sobre el eje real y pares complejos conjugados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ecuación de salida se </a:t>
            </a:r>
            <a:r>
              <a:rPr lang="es-PA" dirty="0" err="1" smtClean="0">
                <a:sym typeface="Symbol" panose="05050102010706020507" pitchFamily="18" charset="2"/>
              </a:rPr>
              <a:t>ecribe</a:t>
            </a:r>
            <a:r>
              <a:rPr lang="es-PA" dirty="0" smtClean="0">
                <a:sym typeface="Symbol" panose="05050102010706020507" pitchFamily="18" charset="2"/>
              </a:rPr>
              <a:t> 1 + F(z)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Siendo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Donde KB(z)/A(z) =F(z)                  los puntos de ruptura son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89" y="3137021"/>
            <a:ext cx="4969068" cy="9426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82" y="4029712"/>
            <a:ext cx="4084258" cy="6360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46" y="4520222"/>
            <a:ext cx="3673255" cy="437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81" y="5869231"/>
            <a:ext cx="942975" cy="37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717" y="6207961"/>
            <a:ext cx="900730" cy="4398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096" y="6044264"/>
            <a:ext cx="2623144" cy="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para construcción de LDR – Reglas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Determinar el ángulo de salida (o llegada) del LDR a partir de polos o ceros complejos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encuentra restando 180° de la suma de todos los ángulos de líneas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7 – Encontrar los puntos donde el LDR cruza el eje imaginario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determinan reemplazando z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Resolver en función de v y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8 – Cualquier punto de LDR es un polo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 será cuando la ganancia K satisfaga la opción de magnitud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determinar los polos de lazo cerrado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322" y="2696307"/>
            <a:ext cx="3722753" cy="22977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8" y="4817817"/>
            <a:ext cx="1027030" cy="4810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37" y="4817817"/>
            <a:ext cx="2718288" cy="6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Cancelación de los polos de G(z) con los ceros de H(z)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existen polos y ceros comunes se cancelan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Considrando</a:t>
            </a:r>
            <a:r>
              <a:rPr lang="es-PA" dirty="0" smtClean="0">
                <a:sym typeface="Symbol" panose="05050102010706020507" pitchFamily="18" charset="2"/>
              </a:rPr>
              <a:t> en la multiplicación de lazo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Considerando en la multiplicación de lazo cerrado bajo la función de pulso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822" y="926624"/>
            <a:ext cx="2375063" cy="6388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1" y="943979"/>
            <a:ext cx="1562515" cy="6214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22" y="1653223"/>
            <a:ext cx="4237862" cy="57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18" y="2603982"/>
            <a:ext cx="4987167" cy="6330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118" y="3377620"/>
            <a:ext cx="4517810" cy="665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118" y="4385157"/>
            <a:ext cx="4655939" cy="655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118" y="5126090"/>
            <a:ext cx="2332364" cy="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Investigaremos los efectos de la ganancia K y el período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Dibujaremos el diagrama para T = 0.5, 1 y 2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Calculando K para cada caso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K = 2 para los 3 casos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transformada z de </a:t>
            </a:r>
            <a:r>
              <a:rPr lang="es-PA" dirty="0" err="1" smtClean="0">
                <a:sym typeface="Symbol" panose="05050102010706020507" pitchFamily="18" charset="2"/>
              </a:rPr>
              <a:t>Gh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51" y="1518409"/>
            <a:ext cx="2428457" cy="6816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15" y="2271422"/>
            <a:ext cx="5769417" cy="1667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57" y="3938954"/>
            <a:ext cx="3371828" cy="2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ahora esta dada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ecuanción</a:t>
            </a:r>
            <a:r>
              <a:rPr lang="es-PA" dirty="0" smtClean="0">
                <a:sym typeface="Symbol" panose="05050102010706020507" pitchFamily="18" charset="2"/>
              </a:rPr>
              <a:t> característica 1 + G(z) = 0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1 - 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 T = 0.5 la ecuación se vuelve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0.6065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Ceros z =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punto de ruptura se consigue despejando K de la ecuación característica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derivando					donde                           siendo z = 0.7788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Reemplazando en la ecuación característica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z</a:t>
            </a:r>
            <a:r>
              <a:rPr lang="es-PA" dirty="0" smtClean="0">
                <a:sym typeface="Symbol" panose="05050102010706020507" pitchFamily="18" charset="2"/>
              </a:rPr>
              <a:t> = -0.7788, K = 8.041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z = 0.7788, K = 0.1244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079" y="1594338"/>
            <a:ext cx="4281686" cy="7109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88" y="2305318"/>
            <a:ext cx="2448459" cy="719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000" y="3101484"/>
            <a:ext cx="2519168" cy="604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80" y="4267200"/>
            <a:ext cx="1936095" cy="5448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96" y="4791490"/>
            <a:ext cx="1581150" cy="4630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867" y="4791490"/>
            <a:ext cx="1531630" cy="4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ganancia critica de K se </a:t>
            </a:r>
            <a:r>
              <a:rPr lang="es-PA" dirty="0" err="1" smtClean="0">
                <a:sym typeface="Symbol" panose="05050102010706020507" pitchFamily="18" charset="2"/>
              </a:rPr>
              <a:t>consiue</a:t>
            </a:r>
            <a:r>
              <a:rPr lang="es-PA" dirty="0" smtClean="0">
                <a:sym typeface="Symbol" panose="05050102010706020507" pitchFamily="18" charset="2"/>
              </a:rPr>
              <a:t> para cuando z = z – 1, que se consigue sustituyendo z = -1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en lazo cerrado para cuando K = 2 son z = 0.4098 0.6623j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17" y="2267230"/>
            <a:ext cx="2117342" cy="780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0" y="2285450"/>
            <a:ext cx="3031601" cy="762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982" y="2267230"/>
            <a:ext cx="2042014" cy="78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188" y="2496019"/>
            <a:ext cx="1126364" cy="3644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586" y="3399488"/>
            <a:ext cx="5947174" cy="34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se vuelve                                      con polos en z = 1 y 0.3679, un cero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0.2449 y z = -0.6065, K = 0.2449 y K = 4.083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ganancia Kc se consigue de |F(z)| = 1/K, K = 4.328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K = 2 los polos conjugados son z = 0.05185 0.6043j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87" y="2110154"/>
            <a:ext cx="2406193" cy="6282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96" y="3253423"/>
            <a:ext cx="4511985" cy="29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del LDR de los sistemas digitales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>
                <a:sym typeface="Symbol" panose="05050102010706020507" pitchFamily="18" charset="2"/>
              </a:rPr>
              <a:t>T = </a:t>
            </a:r>
            <a:r>
              <a:rPr lang="es-PA" dirty="0" smtClean="0">
                <a:sym typeface="Symbol" panose="05050102010706020507" pitchFamily="18" charset="2"/>
              </a:rPr>
              <a:t>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ecuación se vuelve                                      con polos en z = 1 y </a:t>
            </a:r>
            <a:r>
              <a:rPr lang="es-PA" dirty="0" smtClean="0">
                <a:sym typeface="Symbol" panose="05050102010706020507" pitchFamily="18" charset="2"/>
              </a:rPr>
              <a:t>0.1353, </a:t>
            </a:r>
            <a:r>
              <a:rPr lang="es-PA" dirty="0">
                <a:sym typeface="Symbol" panose="05050102010706020507" pitchFamily="18" charset="2"/>
              </a:rPr>
              <a:t>un cero en z = 0</a:t>
            </a:r>
          </a:p>
          <a:p>
            <a:r>
              <a:rPr lang="es-PA" dirty="0">
                <a:sym typeface="Symbol" panose="05050102010706020507" pitchFamily="18" charset="2"/>
              </a:rPr>
              <a:t>Los puntos de ruptura se consiguen de la primera derivada de K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</a:t>
            </a:r>
            <a:r>
              <a:rPr lang="es-PA" dirty="0" smtClean="0">
                <a:sym typeface="Symbol" panose="05050102010706020507" pitchFamily="18" charset="2"/>
              </a:rPr>
              <a:t>0.3678 </a:t>
            </a:r>
            <a:r>
              <a:rPr lang="es-PA" dirty="0">
                <a:sym typeface="Symbol" panose="05050102010706020507" pitchFamily="18" charset="2"/>
              </a:rPr>
              <a:t>y z = </a:t>
            </a:r>
            <a:r>
              <a:rPr lang="es-PA" dirty="0" smtClean="0">
                <a:sym typeface="Symbol" panose="05050102010706020507" pitchFamily="18" charset="2"/>
              </a:rPr>
              <a:t>-0.3678, </a:t>
            </a:r>
            <a:r>
              <a:rPr lang="es-PA" dirty="0">
                <a:sym typeface="Symbol" panose="05050102010706020507" pitchFamily="18" charset="2"/>
              </a:rPr>
              <a:t>K = </a:t>
            </a:r>
            <a:r>
              <a:rPr lang="es-PA" dirty="0" smtClean="0">
                <a:sym typeface="Symbol" panose="05050102010706020507" pitchFamily="18" charset="2"/>
              </a:rPr>
              <a:t>0.4622 y </a:t>
            </a:r>
            <a:r>
              <a:rPr lang="es-PA" dirty="0">
                <a:sym typeface="Symbol" panose="05050102010706020507" pitchFamily="18" charset="2"/>
              </a:rPr>
              <a:t>K </a:t>
            </a:r>
            <a:r>
              <a:rPr lang="es-PA" dirty="0" smtClean="0">
                <a:sym typeface="Symbol" panose="05050102010706020507" pitchFamily="18" charset="2"/>
              </a:rPr>
              <a:t>=2.164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ganancia Kc se consigue de |F(z)| = 1/K, K = 2.626</a:t>
            </a:r>
          </a:p>
          <a:p>
            <a:r>
              <a:rPr lang="es-PA" dirty="0">
                <a:sym typeface="Symbol" panose="05050102010706020507" pitchFamily="18" charset="2"/>
              </a:rPr>
              <a:t>Para K = 2 los polos conjugados son z =  </a:t>
            </a:r>
            <a:r>
              <a:rPr lang="es-PA" dirty="0" smtClean="0">
                <a:sym typeface="Symbol" panose="05050102010706020507" pitchFamily="18" charset="2"/>
              </a:rPr>
              <a:t>0.2671 </a:t>
            </a:r>
            <a:r>
              <a:rPr lang="es-PA" dirty="0">
                <a:sym typeface="Symbol" panose="05050102010706020507" pitchFamily="18" charset="2"/>
              </a:rPr>
              <a:t>0.6043j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89" y="2036879"/>
            <a:ext cx="2352599" cy="6328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5" y="3253424"/>
            <a:ext cx="4550820" cy="30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del período de muestreo T sobre las características de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muestreo T  hará el sistema transitorio o 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Regla de dedo: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un ciclo de oscilación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Subamortiguado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Muestrear de 8 a 10 veces durante el tiempo de subida (</a:t>
            </a:r>
            <a:r>
              <a:rPr lang="es-PA" dirty="0" err="1" smtClean="0">
                <a:sym typeface="Symbol" panose="05050102010706020507" pitchFamily="18" charset="2"/>
              </a:rPr>
              <a:t>sist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Amorgitguado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50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graficas anteriores se observó que a medida que T aumenta lo hace menos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el tiempo de muestreo tiende a hacer que el sistema se comporte como uno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la constante de amortiguamiento  a tiempos T hace que el sistema se comporte: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 y fase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b="4066"/>
          <a:stretch/>
        </p:blipFill>
        <p:spPr>
          <a:xfrm>
            <a:off x="141890" y="4799867"/>
            <a:ext cx="6290963" cy="17279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44" y="3601311"/>
            <a:ext cx="4237162" cy="29264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30" y="3027396"/>
            <a:ext cx="2820640" cy="3570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606" y="3022673"/>
            <a:ext cx="3366150" cy="403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204" y="3426611"/>
            <a:ext cx="1292013" cy="442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286" y="3426611"/>
            <a:ext cx="3022737" cy="4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las ecuaciones anteriores entonces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0.5s, K = 2 y </a:t>
            </a:r>
            <a:r>
              <a:rPr lang="es-PA" dirty="0">
                <a:sym typeface="Symbol" panose="05050102010706020507" pitchFamily="18" charset="2"/>
              </a:rPr>
              <a:t>z = 0.4098 </a:t>
            </a:r>
            <a:r>
              <a:rPr lang="es-PA" dirty="0" smtClean="0">
                <a:sym typeface="Symbol" panose="05050102010706020507" pitchFamily="18" charset="2"/>
              </a:rPr>
              <a:t>0.6623j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se puede conseguir por un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 indica la estabilidad relativa si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es alta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" y="2312784"/>
            <a:ext cx="1116665" cy="390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3" y="3037554"/>
            <a:ext cx="3050956" cy="4317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0" y="2295198"/>
            <a:ext cx="2912007" cy="4480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787" y="2295198"/>
            <a:ext cx="2057486" cy="44800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732" y="2321662"/>
            <a:ext cx="1046575" cy="42153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612" y="3023223"/>
            <a:ext cx="3240560" cy="4460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731" y="3022484"/>
            <a:ext cx="3095741" cy="44680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3547" y="2957659"/>
            <a:ext cx="1566527" cy="5370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13" y="3741170"/>
            <a:ext cx="1773410" cy="59636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746" y="3834954"/>
            <a:ext cx="1196866" cy="50571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9581" y="3630693"/>
            <a:ext cx="4512786" cy="3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la función de transferencia de pulsos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0.4098 + 0.6623j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58.25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6.18 muestras por ciclo oscilante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91" y="1853248"/>
            <a:ext cx="4724184" cy="659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71" y="2594134"/>
            <a:ext cx="4885504" cy="1318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52" y="3993713"/>
            <a:ext cx="3859306" cy="1952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60" y="4019541"/>
            <a:ext cx="2847975" cy="19267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784" y="4246319"/>
            <a:ext cx="1866559" cy="4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1,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0.05185 0.6043j 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85.1°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4.23 muestras por ciclo oscilante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921" y="1953490"/>
            <a:ext cx="4492127" cy="7308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110" y="4451447"/>
            <a:ext cx="3974965" cy="19704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92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1" y="4451447"/>
            <a:ext cx="2847975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comparar los efectos transitorios evaluaremos la función de transferencia a una entrada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2, K = 2 y una función escalón será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su gráfico sería como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Además la gráfica del plano Z muestra que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para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z =  0.2671 </a:t>
            </a:r>
            <a:r>
              <a:rPr lang="es-PA" dirty="0" smtClean="0">
                <a:sym typeface="Symbol" panose="05050102010706020507" pitchFamily="18" charset="2"/>
              </a:rPr>
              <a:t>0.6043j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ángulo  = 143.87°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Son 2.5 muestras por ciclo oscilante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RECUERDE QUE 6 MUESTRAS O MENOR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ES NADA, TIENE QUE MUESTREAR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MENOS 8 A 10 VECES POR CICLO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61" y="3800842"/>
            <a:ext cx="1866559" cy="478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54" y="4451447"/>
            <a:ext cx="2847975" cy="19267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19" y="2024934"/>
            <a:ext cx="4577024" cy="799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729" y="4451447"/>
            <a:ext cx="3945346" cy="1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Analizaremos ahora el estado de T sobre los tres casos para estado estable.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T = 0.5, K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constante de error de estado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igual manera para T = 1 y K = 2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Igualmente para T = 2 y K = 2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Resumen, la inestabilidad se da a aumentar el T,  indica la esta…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</a:t>
            </a:r>
            <a:r>
              <a:rPr lang="es-PA" dirty="0" err="1" smtClean="0">
                <a:sym typeface="Symbol" panose="05050102010706020507" pitchFamily="18" charset="2"/>
              </a:rPr>
              <a:t>bilidad</a:t>
            </a:r>
            <a:r>
              <a:rPr lang="es-PA" dirty="0" smtClean="0">
                <a:sym typeface="Symbol" panose="05050102010706020507" pitchFamily="18" charset="2"/>
              </a:rPr>
              <a:t> relativa solo si la frecuencia de muestreo es alta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4026"/>
          <a:stretch/>
        </p:blipFill>
        <p:spPr>
          <a:xfrm>
            <a:off x="3113936" y="1709855"/>
            <a:ext cx="2498488" cy="515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1771179"/>
            <a:ext cx="2625969" cy="12426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9" y="2499538"/>
            <a:ext cx="1998082" cy="5729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48" y="3381528"/>
            <a:ext cx="2311853" cy="6493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64" y="3384599"/>
            <a:ext cx="2577039" cy="11671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982" y="3381528"/>
            <a:ext cx="2078017" cy="6866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12" y="5087384"/>
            <a:ext cx="2267724" cy="6100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942" y="5108832"/>
            <a:ext cx="893796" cy="3990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180" y="5087383"/>
            <a:ext cx="1338679" cy="6100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4759" y="1771179"/>
            <a:ext cx="3173518" cy="132376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4759" y="3330278"/>
            <a:ext cx="3173518" cy="140129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6557" y="5051178"/>
            <a:ext cx="2536906" cy="17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Diseñar para:   = 0.5, 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 segundos.  T = 0.2s.  Diseñe el controlador para un escalón unitario de entrada, grafique la respuesta del sistema.  Obtener Kv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obtener con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la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Luego podemos obtener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por medio 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= 31.42/3.464 = 9.07 muestras por ciclo de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en lazo cerrado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5697754" y="5269793"/>
            <a:ext cx="6332321" cy="13899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2" y="2071216"/>
            <a:ext cx="2879571" cy="5676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39" y="2071215"/>
            <a:ext cx="1264216" cy="5676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56" y="2638823"/>
            <a:ext cx="3642407" cy="43262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64" y="3157187"/>
            <a:ext cx="2359673" cy="5344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232" y="4252099"/>
            <a:ext cx="3500396" cy="74344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169" y="4236946"/>
            <a:ext cx="2101951" cy="7585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59" y="5175307"/>
            <a:ext cx="4490863" cy="64574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259" y="5831088"/>
            <a:ext cx="3416973" cy="6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Encontradas la magnitud y ángulo podemos descomponer z en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período de muestreo es 0.2 podemos tener la función G(z)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Adquirimos entonces los polos y los ceros de G(z)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z = 1 y 0.6703 y cero z = -0.8760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Sus ángulos deben sumar  180°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Recuerde que todos llegan a 0.4281j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ángulo es 51.262°: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Tan^-1(0.4281/(0.5158-0.2543)) = 31.418°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Tan^-1(0.4281/(0.6703-0.5158)) = 19.844°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Visto de Otra manera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55" y="1533700"/>
            <a:ext cx="3466305" cy="3820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6" y="2333610"/>
            <a:ext cx="5028935" cy="7265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377" y="2364804"/>
            <a:ext cx="3252423" cy="8175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12630" t="5486" r="6035" b="17744"/>
          <a:stretch/>
        </p:blipFill>
        <p:spPr>
          <a:xfrm>
            <a:off x="7262348" y="3315877"/>
            <a:ext cx="4767727" cy="31004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526" y="5921252"/>
            <a:ext cx="2945827" cy="3857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25" y="6379438"/>
            <a:ext cx="2253029" cy="3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función de transferencia del controlador es </a:t>
            </a:r>
          </a:p>
          <a:p>
            <a:r>
              <a:rPr lang="es-PA" dirty="0">
                <a:sym typeface="Symbol" panose="05050102010706020507" pitchFamily="18" charset="2"/>
              </a:rPr>
              <a:t>Polos z = 1 y 0.6703 y cero z = </a:t>
            </a:r>
            <a:r>
              <a:rPr lang="es-PA" dirty="0" smtClean="0">
                <a:sym typeface="Symbol" panose="05050102010706020507" pitchFamily="18" charset="2"/>
              </a:rPr>
              <a:t>0.2543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cancelar el polo y un cero y reemplazando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lazo abierto será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encontrar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K = 12.67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será entonces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lazo abierto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escalón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b="4817"/>
          <a:stretch/>
        </p:blipFill>
        <p:spPr>
          <a:xfrm>
            <a:off x="8530355" y="631966"/>
            <a:ext cx="3215361" cy="7057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70" y="1400175"/>
            <a:ext cx="1561367" cy="5700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454" y="2032651"/>
            <a:ext cx="1985143" cy="7052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80" y="2737899"/>
            <a:ext cx="5195834" cy="140017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83" y="3582964"/>
            <a:ext cx="3466305" cy="3820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651" y="4006556"/>
            <a:ext cx="3179486" cy="6227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473" y="4415029"/>
            <a:ext cx="3400485" cy="6024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/>
          <a:srcRect b="14663"/>
          <a:stretch/>
        </p:blipFill>
        <p:spPr>
          <a:xfrm>
            <a:off x="4362445" y="5079406"/>
            <a:ext cx="2643492" cy="5476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0"/>
          <a:srcRect t="6785" b="8748"/>
          <a:stretch/>
        </p:blipFill>
        <p:spPr>
          <a:xfrm>
            <a:off x="6605702" y="5675922"/>
            <a:ext cx="5562145" cy="6310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846" y="5958083"/>
            <a:ext cx="2619857" cy="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figura muestra el resultado de la función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 = 16% y factor de amortiguamiento 0.5, </a:t>
            </a:r>
            <a:r>
              <a:rPr lang="es-PA" dirty="0" err="1" smtClean="0">
                <a:sym typeface="Symbol" panose="05050102010706020507" pitchFamily="18" charset="2"/>
              </a:rPr>
              <a:t>t_estabilización</a:t>
            </a:r>
            <a:r>
              <a:rPr lang="es-PA" dirty="0" smtClean="0">
                <a:sym typeface="Symbol" panose="05050102010706020507" pitchFamily="18" charset="2"/>
              </a:rPr>
              <a:t> = 2seg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requiresemos</a:t>
            </a:r>
            <a:r>
              <a:rPr lang="es-PA" dirty="0" smtClean="0">
                <a:sym typeface="Symbol" panose="05050102010706020507" pitchFamily="18" charset="2"/>
              </a:rPr>
              <a:t> un valor Kv mayor habría que añadir polos y ceros en atraso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z = 0.94 y z = 0.98     (1 – 0.94)/(1 – 0.98) =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transitorio del compensador en atraso reduce lento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sistema de 3er orden funcionaría como uno de 2do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de lazo cerrado </a:t>
            </a:r>
            <a:r>
              <a:rPr lang="es-PA" dirty="0" err="1" smtClean="0">
                <a:sym typeface="Symbol" panose="05050102010706020507" pitchFamily="18" charset="2"/>
              </a:rPr>
              <a:t>determian</a:t>
            </a:r>
            <a:r>
              <a:rPr lang="es-PA" dirty="0" smtClean="0">
                <a:sym typeface="Symbol" panose="05050102010706020507" pitchFamily="18" charset="2"/>
              </a:rPr>
              <a:t> la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ceros de lazo cerrado afectan la 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transitoria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72" y="2751394"/>
            <a:ext cx="4809136" cy="36041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67" y="5006291"/>
            <a:ext cx="4213580" cy="17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es sencillo  y efectivo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un filtro </a:t>
            </a:r>
            <a:r>
              <a:rPr lang="es-PA" dirty="0" err="1" smtClean="0">
                <a:sym typeface="Symbol" panose="05050102010706020507" pitchFamily="18" charset="2"/>
              </a:rPr>
              <a:t>pasabajos</a:t>
            </a:r>
            <a:r>
              <a:rPr lang="es-PA" dirty="0" smtClean="0">
                <a:sym typeface="Symbol" panose="05050102010706020507" pitchFamily="18" charset="2"/>
              </a:rPr>
              <a:t> antes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análisis a continuación tiene que ver con una entrada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en frecuencia puede obtenerse remplazando z = e^(</a:t>
            </a:r>
            <a:r>
              <a:rPr lang="es-PA" dirty="0" err="1" smtClean="0">
                <a:sym typeface="Symbol" panose="05050102010706020507" pitchFamily="18" charset="2"/>
              </a:rPr>
              <a:t>jwt</a:t>
            </a:r>
            <a:r>
              <a:rPr lang="es-PA" dirty="0" smtClean="0">
                <a:sym typeface="Symbol" panose="05050102010706020507" pitchFamily="18" charset="2"/>
              </a:rPr>
              <a:t>) en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la entrada entonces u(t) 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muestreada es entonces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)= </a:t>
            </a:r>
            <a:r>
              <a:rPr lang="es-PA" dirty="0" err="1" smtClean="0">
                <a:sym typeface="Symbol" panose="05050102010706020507" pitchFamily="18" charset="2"/>
              </a:rPr>
              <a:t>sen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kwT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tansformada</a:t>
            </a:r>
            <a:r>
              <a:rPr lang="es-PA" dirty="0" smtClean="0">
                <a:sym typeface="Symbol" panose="05050102010706020507" pitchFamily="18" charset="2"/>
              </a:rPr>
              <a:t> Z de U sería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28" y="4369045"/>
            <a:ext cx="5280844" cy="13987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45" y="6053503"/>
            <a:ext cx="4420614" cy="7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respuesta el sistema está dada por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multiplicamos los términos de la ecuación por (z – 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)/z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tercer termino y el segundo se aproximan a 0 </a:t>
            </a:r>
            <a:r>
              <a:rPr lang="es-PA" dirty="0" err="1" smtClean="0">
                <a:sym typeface="Symbol" panose="05050102010706020507" pitchFamily="18" charset="2"/>
              </a:rPr>
              <a:t>cuand</a:t>
            </a:r>
            <a:r>
              <a:rPr lang="es-PA" dirty="0" smtClean="0">
                <a:sym typeface="Symbol" panose="05050102010706020507" pitchFamily="18" charset="2"/>
              </a:rPr>
              <a:t> z =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coeficiente a barra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Definamos					 entonces tenemos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se puede escribir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bien también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1400176"/>
            <a:ext cx="5895823" cy="9892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16" y="2609850"/>
            <a:ext cx="3993084" cy="643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58" y="3522418"/>
            <a:ext cx="3218933" cy="674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71" y="4196861"/>
            <a:ext cx="1633411" cy="625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385" y="4752085"/>
            <a:ext cx="1829407" cy="4764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618" y="4682031"/>
            <a:ext cx="2113935" cy="5624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863" y="5244453"/>
            <a:ext cx="5816337" cy="5392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862" y="5894970"/>
            <a:ext cx="5648151" cy="6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la ganancia está sujeto a una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 smtClean="0">
                <a:sym typeface="Symbol" panose="05050102010706020507" pitchFamily="18" charset="2"/>
              </a:rPr>
              <a:t>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ángulo de fase esta dada por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 la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Aquí queda demostrado que G(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) proporciona la respuesta en frecuencia de G(z) </a:t>
            </a:r>
            <a:r>
              <a:rPr lang="es-PA" dirty="0" err="1" smtClean="0">
                <a:sym typeface="Symbol" panose="05050102010706020507" pitchFamily="18" charset="2"/>
              </a:rPr>
              <a:t>representeando</a:t>
            </a:r>
            <a:r>
              <a:rPr lang="es-PA" dirty="0" smtClean="0">
                <a:sym typeface="Symbol" panose="05050102010706020507" pitchFamily="18" charset="2"/>
              </a:rPr>
              <a:t> z =</a:t>
            </a:r>
            <a:r>
              <a:rPr lang="es-PA" dirty="0" err="1" smtClean="0">
                <a:sym typeface="Symbol" panose="05050102010706020507" pitchFamily="18" charset="2"/>
              </a:rPr>
              <a:t>e^jwT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entonces también observar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896" y="1594338"/>
            <a:ext cx="2399600" cy="5827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64" y="2226285"/>
            <a:ext cx="2335754" cy="5403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10" y="2828462"/>
            <a:ext cx="4231913" cy="42496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40" y="4653600"/>
            <a:ext cx="3014753" cy="5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 [Ejemplo]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Considerar el diseño basado en x(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+ a*x((k – 1)T), 0 &lt; a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y x(k) son entrada y salida respectivamente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definir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en el sistema para </a:t>
            </a:r>
            <a:r>
              <a:rPr lang="es-PA" dirty="0" err="1" smtClean="0">
                <a:sym typeface="Symbol" panose="05050102010706020507" pitchFamily="18" charset="2"/>
              </a:rPr>
              <a:t>e^wTj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que la magnitud y fase son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 salida de estado estable se puede escribir como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49" y="3012734"/>
            <a:ext cx="2610555" cy="4813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32" y="3494113"/>
            <a:ext cx="1919560" cy="6089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34" y="3672321"/>
            <a:ext cx="5187795" cy="8615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44" y="4862781"/>
            <a:ext cx="3506579" cy="6404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961" y="4894288"/>
            <a:ext cx="3671689" cy="6089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650" y="5732950"/>
            <a:ext cx="3793631" cy="7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respuesta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Transformada Bilineal y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franjas primaras y complementarias en el plano z vuelven el sistema estable en s (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Estos métodos de respuesta en frecuencia deben ayudar otro método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Mediante este estudio las franjas primarias de s (izquierdo) son llevadas al semiplano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41" y="3284005"/>
            <a:ext cx="1911175" cy="7793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75" y="3253424"/>
            <a:ext cx="1691682" cy="7793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700" y="4717439"/>
            <a:ext cx="4781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8046157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diferencia de s y w es con respecto a -1/2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w &lt;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diferentes los comportamientos en continuo que en digital del filtro o </a:t>
            </a:r>
            <a:r>
              <a:rPr lang="es-PA" dirty="0" err="1" smtClean="0">
                <a:sym typeface="Symbol" panose="05050102010706020507" pitchFamily="18" charset="2"/>
              </a:rPr>
              <a:t>cotrolador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transformarse G(z) en G(w) se puede tratar por métodos convencionales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es una frecuencia ficticia que reemplaza w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la frecuencia  w  pasa de -1/2 s a 0, la </a:t>
            </a:r>
            <a:r>
              <a:rPr lang="es-PA" dirty="0" err="1" smtClean="0">
                <a:sym typeface="Symbol" panose="05050102010706020507" pitchFamily="18" charset="2"/>
              </a:rPr>
              <a:t>respesta</a:t>
            </a:r>
            <a:r>
              <a:rPr lang="es-PA" dirty="0" smtClean="0">
                <a:sym typeface="Symbol" panose="05050102010706020507" pitchFamily="18" charset="2"/>
              </a:rPr>
              <a:t> ficticia v se pasa desde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hasta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 es pequeño v = w aproximadamente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9" y="4129088"/>
            <a:ext cx="4609367" cy="16513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4382066"/>
            <a:ext cx="2098233" cy="9256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47" y="2766646"/>
            <a:ext cx="3779879" cy="38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De la siguiente función del sistema el T = 0.1seg, obtenga 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Usando entonces transformada bilineal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Observe que el polo s = -10 corresponde al plano w en -9.241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G(w) tiene un cero en w = 2/T = 20 pero no G(s)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medida que T se hace pequeño w = 2/T tiene a infinito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3" y="671781"/>
            <a:ext cx="4618462" cy="11814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2252640"/>
            <a:ext cx="3016143" cy="19820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62" y="4234677"/>
            <a:ext cx="2526115" cy="5994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52" y="3774831"/>
            <a:ext cx="3631260" cy="11929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714" y="5908431"/>
            <a:ext cx="2319552" cy="6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Transformada Bilineal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hace corresponder el circulo unitario del plano z con el semiplano izquierdo del plano 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observe que si                                                              y                                podemos tener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Cabe destacar que los coeficientes de G(z) y G(w) son diferentes y aplica el criterio de Nyquist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4" y="2814724"/>
            <a:ext cx="4013022" cy="791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68" y="2853373"/>
            <a:ext cx="1881118" cy="752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24" y="3822464"/>
            <a:ext cx="3919240" cy="7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Parte igualmente de la función de transferencia, por 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de alta frecuencia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de alta frecuencia de la planta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que cuando tiende a infinito la frecuencia en s, para w es diferente el resultado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Estamos en el rango de frecuencias de 0 &lt;= w &lt;= ½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, esto corresponde a 0 &lt;= v &lt;=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|G(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)| es distinta de 0, v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742" y="1352223"/>
            <a:ext cx="2441855" cy="683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24" y="2278420"/>
            <a:ext cx="4448852" cy="5829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930" y="2672081"/>
            <a:ext cx="1770813" cy="5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Bode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asíntota de baja frecuencia de la curva de magnitud </a:t>
            </a:r>
            <a:r>
              <a:rPr lang="es-PA" dirty="0" err="1" smtClean="0">
                <a:sym typeface="Symbol" panose="05050102010706020507" pitchFamily="18" charset="2"/>
              </a:rPr>
              <a:t>inica</a:t>
            </a:r>
            <a:r>
              <a:rPr lang="es-PA" dirty="0" smtClean="0">
                <a:sym typeface="Symbol" panose="05050102010706020507" pitchFamily="18" charset="2"/>
              </a:rPr>
              <a:t> una constante de error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, Kv o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reduce la respuesta transitoria en función de magnitud y fase, ganancia y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sencillo y simple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</p:txBody>
      </p:sp>
    </p:spTree>
    <p:extLst>
      <p:ext uri="{BB962C8B-B14F-4D97-AF65-F5344CB8AC3E}">
        <p14:creationId xmlns:p14="http://schemas.microsoft.com/office/powerpoint/2010/main" val="30413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adelanto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los márgenes de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ancho de banda en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Tendrá problemas de ruido de alta frecuencia por aumento de la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Reduce la ganancia en frecuencia en altas frecuencias solo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Ancho de la franja se reduce y por consiguiente respuesta en velocidad baja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aumentar la ganancia total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atenuarse cualquier ruido de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se coloca un compensador en cascada de atraso y otro de adelanto se da el compensador atraso-adelanto de fase.</a:t>
            </a:r>
          </a:p>
        </p:txBody>
      </p:sp>
    </p:spTree>
    <p:extLst>
      <p:ext uri="{BB962C8B-B14F-4D97-AF65-F5344CB8AC3E}">
        <p14:creationId xmlns:p14="http://schemas.microsoft.com/office/powerpoint/2010/main" val="3750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de adelanto de fase, atraso y atraso-adelanto.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PID es un caso especial de atraso-adelanto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una región de alta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el ángulo de fase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estabilidad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Incrementa el ancho de banda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velocidad de respuesta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atraso-adelanto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PI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Afedta</a:t>
            </a:r>
            <a:r>
              <a:rPr lang="es-PA" dirty="0" smtClean="0">
                <a:sym typeface="Symbol" panose="05050102010706020507" pitchFamily="18" charset="2"/>
              </a:rPr>
              <a:t> la parte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 la ganancia de baja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Mejora la precisión de estado permanente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como un compensador de atraso</a:t>
            </a:r>
          </a:p>
        </p:txBody>
      </p:sp>
    </p:spTree>
    <p:extLst>
      <p:ext uri="{BB962C8B-B14F-4D97-AF65-F5344CB8AC3E}">
        <p14:creationId xmlns:p14="http://schemas.microsoft.com/office/powerpoint/2010/main" val="2885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Observaciones del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y los coeficientes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compensadores de fase no presentan problema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de coeficientes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bien separados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atraso de fase y atraso-adelanto hay problemas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Polos y ceros están cercanos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Numero de bits puede no ser suficiente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versión digital del controlador puede tener efectos de desviación en frecuencia por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variación de los parámetros de sensibilidad aumenta con el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compensador analógico la </a:t>
            </a:r>
            <a:r>
              <a:rPr lang="es-PA" dirty="0" err="1" smtClean="0">
                <a:sym typeface="Symbol" panose="05050102010706020507" pitchFamily="18" charset="2"/>
              </a:rPr>
              <a:t>posicion</a:t>
            </a:r>
            <a:r>
              <a:rPr lang="es-PA" dirty="0" smtClean="0">
                <a:sym typeface="Symbol" panose="05050102010706020507" pitchFamily="18" charset="2"/>
              </a:rPr>
              <a:t> de polos y ceros es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el compensador digital puede haber </a:t>
            </a:r>
            <a:r>
              <a:rPr lang="es-PA" dirty="0" err="1" smtClean="0">
                <a:sym typeface="Symbol" panose="05050102010706020507" pitchFamily="18" charset="2"/>
              </a:rPr>
              <a:t>impresición</a:t>
            </a:r>
            <a:r>
              <a:rPr lang="es-PA" dirty="0" smtClean="0">
                <a:sym typeface="Symbol" panose="05050102010706020507" pitchFamily="18" charset="2"/>
              </a:rPr>
              <a:t> de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filtro es un conjunto finito de retardos z</a:t>
            </a:r>
          </a:p>
        </p:txBody>
      </p:sp>
    </p:spTree>
    <p:extLst>
      <p:ext uri="{BB962C8B-B14F-4D97-AF65-F5344CB8AC3E}">
        <p14:creationId xmlns:p14="http://schemas.microsoft.com/office/powerpoint/2010/main" val="2708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Primero obtener la transformada z (incluyendo el ZOH) y transformar a G(w) con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apropiadamente el período T (T &gt;=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/10)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DSP son altas, en control generalmente son mucho mas bajas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Sustituir w = </a:t>
            </a:r>
            <a:r>
              <a:rPr lang="es-PA" dirty="0" err="1" smtClean="0">
                <a:sym typeface="Symbol" panose="05050102010706020507" pitchFamily="18" charset="2"/>
              </a:rPr>
              <a:t>jv</a:t>
            </a:r>
            <a:r>
              <a:rPr lang="es-PA" dirty="0" smtClean="0">
                <a:sym typeface="Symbol" panose="05050102010706020507" pitchFamily="18" charset="2"/>
              </a:rPr>
              <a:t> en G(w) y trazar el diagrama de Bode para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Leer el diagrama de bode con constantes de error estático, margen de </a:t>
            </a:r>
            <a:r>
              <a:rPr lang="es-PA" dirty="0" err="1" smtClean="0">
                <a:sym typeface="Symbol" panose="05050102010706020507" pitchFamily="18" charset="2"/>
              </a:rPr>
              <a:t>face</a:t>
            </a:r>
            <a:r>
              <a:rPr lang="es-PA" dirty="0" smtClean="0">
                <a:sym typeface="Symbol" panose="05050102010706020507" pitchFamily="18" charset="2"/>
              </a:rPr>
              <a:t> y de ganancia.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 – Suponiendo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del controlador Gd(w) es 1 determine la ganancia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Determine polos y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 lazo abierto es Gd(w)G(w)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 – Transforme bilinealmente por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Entonces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Funcion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transf</a:t>
            </a:r>
            <a:r>
              <a:rPr lang="es-PA" dirty="0" smtClean="0">
                <a:sym typeface="Symbol" panose="05050102010706020507" pitchFamily="18" charset="2"/>
              </a:rPr>
              <a:t>. De controlador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58" y="1711569"/>
            <a:ext cx="1314860" cy="6511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5600700"/>
            <a:ext cx="4552950" cy="1257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51" y="5430985"/>
            <a:ext cx="1196566" cy="524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482" y="6178244"/>
            <a:ext cx="2910202" cy="4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6 – Llevar la función de transferencia de Gd(z) mediante cálculo o algoritmos y observar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6.1 – La </a:t>
            </a:r>
            <a:r>
              <a:rPr lang="es-PA" dirty="0" err="1" smtClean="0">
                <a:sym typeface="Symbol" panose="05050102010706020507" pitchFamily="18" charset="2"/>
              </a:rPr>
              <a:t>fncion</a:t>
            </a:r>
            <a:r>
              <a:rPr lang="es-PA" dirty="0" smtClean="0">
                <a:sym typeface="Symbol" panose="05050102010706020507" pitchFamily="18" charset="2"/>
              </a:rPr>
              <a:t> G() es la función de transferencia de fase no mínima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6.2 – El </a:t>
            </a:r>
            <a:r>
              <a:rPr lang="es-PA" dirty="0" err="1" smtClean="0">
                <a:sym typeface="Symbol" panose="05050102010706020507" pitchFamily="18" charset="2"/>
              </a:rPr>
              <a:t>eke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freciemcoa</a:t>
            </a:r>
            <a:r>
              <a:rPr lang="es-PA" dirty="0" smtClean="0">
                <a:sym typeface="Symbol" panose="05050102010706020507" pitchFamily="18" charset="2"/>
              </a:rPr>
              <a:t> w está </a:t>
            </a:r>
            <a:r>
              <a:rPr lang="es-PA" dirty="0" err="1" smtClean="0">
                <a:sym typeface="Symbol" panose="05050102010706020507" pitchFamily="18" charset="2"/>
              </a:rPr>
              <a:t>distorcionado</a:t>
            </a:r>
            <a:r>
              <a:rPr lang="es-PA" dirty="0" smtClean="0">
                <a:sym typeface="Symbol" panose="05050102010706020507" pitchFamily="18" charset="2"/>
              </a:rPr>
              <a:t> bajo la relación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se define un ancho de franja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, el ancho </a:t>
            </a:r>
            <a:r>
              <a:rPr lang="es-PA" dirty="0" err="1" smtClean="0">
                <a:sym typeface="Symbol" panose="05050102010706020507" pitchFamily="18" charset="2"/>
              </a:rPr>
              <a:t>vb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03" y="2630929"/>
            <a:ext cx="1296865" cy="6224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3" y="3017959"/>
            <a:ext cx="1247671" cy="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controlador digital.  Diseñar para el plano w de forma tal que el margen de fase sean 50° y el margen de ganancia 10dB.  La constante Kv sea de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, suponga que el </a:t>
            </a:r>
            <a:r>
              <a:rPr lang="es-PA" dirty="0" err="1" smtClean="0">
                <a:sym typeface="Symbol" panose="05050102010706020507" pitchFamily="18" charset="2"/>
              </a:rPr>
              <a:t>perído</a:t>
            </a:r>
            <a:r>
              <a:rPr lang="es-PA" dirty="0" smtClean="0">
                <a:sym typeface="Symbol" panose="05050102010706020507" pitchFamily="18" charset="2"/>
              </a:rPr>
              <a:t> de muestreo es 0.2seg, es decir que bajo la regla de dedo T = 2seg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la función de transferencia de pulso G(z)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G(z) en G(w) mediante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4959738"/>
            <a:ext cx="6103204" cy="17273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3" y="2884243"/>
            <a:ext cx="2506052" cy="17331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77" y="4191679"/>
            <a:ext cx="2857494" cy="7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Consiguiendo G(w) por sustitución de 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Requerimos entonces adelantar la fase, de no cumplir habrá que buscar otro método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velocidad estática es 2/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así que Kv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50" y="985008"/>
            <a:ext cx="3105174" cy="19474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7" y="3498423"/>
            <a:ext cx="2860137" cy="5454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25" y="3488350"/>
            <a:ext cx="4709840" cy="545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844" y="4062414"/>
            <a:ext cx="3887782" cy="5051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8" y="4360210"/>
            <a:ext cx="3940277" cy="13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66" y="2030175"/>
            <a:ext cx="6681358" cy="44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compensador en adelanto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50° de magnitud se </a:t>
            </a:r>
            <a:r>
              <a:rPr lang="es-PA" dirty="0" err="1" smtClean="0">
                <a:sym typeface="Symbol" panose="05050102010706020507" pitchFamily="18" charset="2"/>
              </a:rPr>
              <a:t>necesital</a:t>
            </a:r>
            <a:r>
              <a:rPr lang="es-PA" dirty="0" smtClean="0">
                <a:sym typeface="Symbol" panose="05050102010706020507" pitchFamily="18" charset="2"/>
              </a:rPr>
              <a:t> 20° de diferencia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compensador deberá desplazar la frecuencia a la derecha corriéndolo 8° de 20 a 28°&lt;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Determinado el factor de atenuación ahora se determinan las frecuencias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1/tau y v = 1/(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*tau) del compensador dado por la ecuación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sistema no compensado es = -20 log(1/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52" y="926624"/>
            <a:ext cx="3821723" cy="1783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6" y="3034348"/>
            <a:ext cx="1770720" cy="740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5" y="4830640"/>
            <a:ext cx="2700791" cy="8198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36" y="5757863"/>
            <a:ext cx="3578487" cy="5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45669"/>
          <a:stretch/>
        </p:blipFill>
        <p:spPr>
          <a:xfrm>
            <a:off x="85148" y="4492407"/>
            <a:ext cx="6056370" cy="22102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Sustituimios</a:t>
            </a:r>
            <a:r>
              <a:rPr lang="es-PA" dirty="0" smtClean="0">
                <a:sym typeface="Symbol" panose="05050102010706020507" pitchFamily="18" charset="2"/>
              </a:rPr>
              <a:t> w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 en G(w) y encontramos la magnitud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 = 1.7 (que son los -4.4dB)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esta es la frecuencia de esquina (</a:t>
            </a:r>
            <a:r>
              <a:rPr lang="es-PA" dirty="0" err="1" smtClean="0">
                <a:sym typeface="Symbol" panose="05050102010706020507" pitchFamily="18" charset="2"/>
              </a:rPr>
              <a:t>corner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Curvas de magnitud y fase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la del lazo abierto Gd(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las sólidas en el diag.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174" t="36380" r="36842" b="-1661"/>
          <a:stretch/>
        </p:blipFill>
        <p:spPr>
          <a:xfrm>
            <a:off x="7479323" y="703385"/>
            <a:ext cx="2110154" cy="9294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23" y="1797982"/>
            <a:ext cx="2917675" cy="983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3130602"/>
            <a:ext cx="1442089" cy="5946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745" y="3138891"/>
            <a:ext cx="1759161" cy="586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25" y="3322825"/>
            <a:ext cx="1149594" cy="2796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7818" r="4088" b="53288"/>
          <a:stretch/>
        </p:blipFill>
        <p:spPr>
          <a:xfrm>
            <a:off x="6198260" y="4492407"/>
            <a:ext cx="5770250" cy="20551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224" y="3089293"/>
            <a:ext cx="4228790" cy="7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Transformamos ahora Gd(w) a Gd(z)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</a:t>
            </a:r>
            <a:r>
              <a:rPr lang="es-PA" dirty="0" err="1" smtClean="0">
                <a:sym typeface="Symbol" panose="05050102010706020507" pitchFamily="18" charset="2"/>
              </a:rPr>
              <a:t>funciónde</a:t>
            </a:r>
            <a:r>
              <a:rPr lang="es-PA" dirty="0" smtClean="0">
                <a:sym typeface="Symbol" panose="05050102010706020507" pitchFamily="18" charset="2"/>
              </a:rPr>
              <a:t> transferencia de pulso en lazo abierto y cerrado son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498259"/>
            <a:ext cx="3187656" cy="7099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9" y="2306320"/>
            <a:ext cx="2995969" cy="17029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8" y="5089184"/>
            <a:ext cx="5049560" cy="13588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015" y="5089184"/>
            <a:ext cx="6290982" cy="1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Cosas a notar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0.8145 cancela casi al polo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cero en -0.9357 afecta muy poco a la respuesta transitoria (cerca de -1 y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cantidad de muestras por ciclo son 15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15wd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 &lt;= 20%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satisfactorio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/>
          <a:srcRect l="7514" t="49810" b="3603"/>
          <a:stretch/>
        </p:blipFill>
        <p:spPr>
          <a:xfrm>
            <a:off x="5443140" y="1853248"/>
            <a:ext cx="6551384" cy="7128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06" y="3019131"/>
            <a:ext cx="4790798" cy="37508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57" y="4610466"/>
            <a:ext cx="2428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Procedimiento de diseño en el plano 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seleccionar cuidadosamente la frecuencia de muestreo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magnitud y ángulo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son la magnitud y fase de G(z) moviendo de z=1 a z=-1 variando w de 0 hasta -0.5ws variando la frecuencia de 0 hasta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ya que v = (2/T)TAN(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/2).  Respuestas parecidas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Como G(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) y G(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 se asemejan se puede aplicar el criterio de estabilidad de Nyquist (</a:t>
            </a:r>
            <a:r>
              <a:rPr lang="es-PA" dirty="0" err="1" smtClean="0">
                <a:sym typeface="Symbol" panose="05050102010706020507" pitchFamily="18" charset="2"/>
              </a:rPr>
              <a:t>resp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Comparando G(w) y G(s) se separan 2/T para la transformada w, las </a:t>
            </a:r>
            <a:r>
              <a:rPr lang="es-PA" dirty="0" err="1" smtClean="0">
                <a:sym typeface="Symbol" panose="05050102010706020507" pitchFamily="18" charset="2"/>
              </a:rPr>
              <a:t>constanes</a:t>
            </a:r>
            <a:r>
              <a:rPr lang="es-PA" dirty="0" smtClean="0">
                <a:sym typeface="Symbol" panose="05050102010706020507" pitchFamily="18" charset="2"/>
              </a:rPr>
              <a:t> de error estático son idénticas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G(w) puede generar uno o más ceros en el semiplano derecho (función de fase no mínima)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generan una distorsión en de w a v a una razón v = (2//T)(Tan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se acerca a w a 2/T, </a:t>
            </a:r>
            <a:r>
              <a:rPr lang="es-PA" dirty="0" err="1" smtClean="0">
                <a:sym typeface="Symbol" panose="05050102010706020507" pitchFamily="18" charset="2"/>
              </a:rPr>
              <a:t>Wt</a:t>
            </a:r>
            <a:r>
              <a:rPr lang="es-PA" dirty="0" smtClean="0">
                <a:sym typeface="Symbol" panose="05050102010706020507" pitchFamily="18" charset="2"/>
              </a:rPr>
              <a:t>/2 = PI/4 por consiguiente w = pi/2T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es uno de los métodos más utilizados para diseño en control</a:t>
            </a:r>
          </a:p>
        </p:txBody>
      </p:sp>
    </p:spTree>
    <p:extLst>
      <p:ext uri="{BB962C8B-B14F-4D97-AF65-F5344CB8AC3E}">
        <p14:creationId xmlns:p14="http://schemas.microsoft.com/office/powerpoint/2010/main" val="30290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controles digitales superan a los analógicos debido a que no tienen limitantes físicas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método obliga a quedar la señal de error en 0 varios períodos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le conoce como respuesta con oscilaciones muertas (</a:t>
            </a:r>
            <a:r>
              <a:rPr lang="es-PA" dirty="0" err="1" smtClean="0">
                <a:sym typeface="Symbol" panose="05050102010706020507" pitchFamily="18" charset="2"/>
              </a:rPr>
              <a:t>deatbeat</a:t>
            </a:r>
            <a:r>
              <a:rPr lang="es-PA" dirty="0" smtClean="0">
                <a:sym typeface="Symbol" panose="05050102010706020507" pitchFamily="18" charset="2"/>
              </a:rPr>
              <a:t> response)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Recordemos que </a:t>
            </a:r>
            <a:r>
              <a:rPr lang="es-PA" dirty="0" err="1" smtClean="0">
                <a:sym typeface="Symbol" panose="05050102010706020507" pitchFamily="18" charset="2"/>
              </a:rPr>
              <a:t>necesitamso</a:t>
            </a:r>
            <a:r>
              <a:rPr lang="es-PA" dirty="0" smtClean="0">
                <a:sym typeface="Symbol" panose="05050102010706020507" pitchFamily="18" charset="2"/>
              </a:rPr>
              <a:t> diseñar un controlador que gobierne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tiene una función de transferencia a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entonces un tiempo finito…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y una respuesta finita a impulso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76" y="3253425"/>
            <a:ext cx="5028712" cy="15248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564" y="3344279"/>
            <a:ext cx="3673759" cy="1365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190" y="4778260"/>
            <a:ext cx="2720927" cy="895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773" y="5422111"/>
            <a:ext cx="2481171" cy="6407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012" y="6035494"/>
            <a:ext cx="3277876" cy="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respuesta a impulso la </a:t>
            </a:r>
            <a:r>
              <a:rPr lang="es-PA" dirty="0" err="1" smtClean="0">
                <a:sym typeface="Symbol" panose="05050102010706020507" pitchFamily="18" charset="2"/>
              </a:rPr>
              <a:t>odemos</a:t>
            </a:r>
            <a:r>
              <a:rPr lang="es-PA" dirty="0" smtClean="0">
                <a:sym typeface="Symbol" panose="05050102010706020507" pitchFamily="18" charset="2"/>
              </a:rPr>
              <a:t> resumir de                                            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la F.T. en L.C. tenemos que el controlador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para poder realizable debe cumplirse con: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– El grado del </a:t>
            </a:r>
            <a:r>
              <a:rPr lang="es-PA" dirty="0" err="1" smtClean="0">
                <a:sym typeface="Symbol" panose="05050102010706020507" pitchFamily="18" charset="2"/>
              </a:rPr>
              <a:t>num</a:t>
            </a:r>
            <a:r>
              <a:rPr lang="es-PA" dirty="0" smtClean="0">
                <a:sym typeface="Symbol" panose="05050102010706020507" pitchFamily="18" charset="2"/>
              </a:rPr>
              <a:t> Gd(z) es igual o menor al del denominador (sino requiere datos futuros)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La planta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incluye un atraso </a:t>
            </a:r>
            <a:r>
              <a:rPr lang="es-PA" dirty="0" err="1" smtClean="0">
                <a:sym typeface="Symbol" panose="05050102010706020507" pitchFamily="18" charset="2"/>
              </a:rPr>
              <a:t>e^Ts</a:t>
            </a:r>
            <a:r>
              <a:rPr lang="es-PA" dirty="0" smtClean="0">
                <a:sym typeface="Symbol" panose="05050102010706020507" pitchFamily="18" charset="2"/>
              </a:rPr>
              <a:t> y el sistema de L.C. debe involucrar el mismo atraso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G(z) se expande a una serie en z^-1, el término G(z) debe ser igual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104" y="1745325"/>
            <a:ext cx="2909086" cy="648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22" y="1893272"/>
            <a:ext cx="2544061" cy="3340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758" y="2633218"/>
            <a:ext cx="1828432" cy="5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un polo del lado inestable o críticamente estable sucede lo siguiente… sea: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La función de transferencia de pulso de L.C.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requerimos que ningún cero Gd(z) cancele el polo inestable G(z) en z = a se debe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es 1 – F(z) tiene un cero en z = </a:t>
            </a:r>
            <a:r>
              <a:rPr lang="es-PA" dirty="0" err="1" smtClean="0">
                <a:sym typeface="Symbol" panose="05050102010706020507" pitchFamily="18" charset="2"/>
              </a:rPr>
              <a:t>alpha</a:t>
            </a:r>
            <a:r>
              <a:rPr lang="es-PA" dirty="0" smtClean="0">
                <a:sym typeface="Symbol" panose="05050102010706020507" pitchFamily="18" charset="2"/>
              </a:rPr>
              <a:t>.  Si los ceros de G(z) no cancelan polos de Gd(z) los ceros de G(z) se convierten en ceros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Gd(z) no debe cancelar polos </a:t>
            </a:r>
            <a:r>
              <a:rPr lang="es-PA" dirty="0" err="1" smtClean="0">
                <a:sym typeface="Symbol" panose="05050102010706020507" pitchFamily="18" charset="2"/>
              </a:rPr>
              <a:t>criteamente</a:t>
            </a:r>
            <a:r>
              <a:rPr lang="es-PA" dirty="0" smtClean="0">
                <a:sym typeface="Symbol" panose="05050102010706020507" pitchFamily="18" charset="2"/>
              </a:rPr>
              <a:t> estables o inestables y deben incluirse en 1 – F(z) como ceros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 G&lt;(z&lt;) dentro del circulo unitario pueden </a:t>
            </a:r>
            <a:r>
              <a:rPr lang="es-PA" dirty="0" err="1" smtClean="0">
                <a:sym typeface="Symbol" panose="05050102010706020507" pitchFamily="18" charset="2"/>
              </a:rPr>
              <a:t>cancelarce</a:t>
            </a:r>
            <a:r>
              <a:rPr lang="es-PA" dirty="0" smtClean="0">
                <a:sym typeface="Symbol" panose="05050102010706020507" pitchFamily="18" charset="2"/>
              </a:rPr>
              <a:t> con Gd(z).  Los que ocurran fuera deben ser incluidos en F(Z)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2" y="2383853"/>
            <a:ext cx="1312982" cy="478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97" y="2300509"/>
            <a:ext cx="3355657" cy="908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7" y="3555524"/>
            <a:ext cx="3473633" cy="7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= r(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 – c(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).  </a:t>
            </a:r>
            <a:r>
              <a:rPr lang="es-PA" dirty="0" err="1" smtClean="0">
                <a:sym typeface="Symbol" panose="05050102010706020507" pitchFamily="18" charset="2"/>
              </a:rPr>
              <a:t>Refiriendonos</a:t>
            </a:r>
            <a:r>
              <a:rPr lang="es-PA" dirty="0" smtClean="0">
                <a:sym typeface="Symbol" panose="05050102010706020507" pitchFamily="18" charset="2"/>
              </a:rPr>
              <a:t> a la ecuación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entrada escalón, rampa y aceleración de R(Z) son:</a:t>
            </a:r>
          </a:p>
          <a:p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 y se pueden escribir todas como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P(z) = 1 y q = 0 para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P(z) = </a:t>
            </a:r>
            <a:r>
              <a:rPr lang="es-PA" dirty="0" err="1" smtClean="0">
                <a:sym typeface="Symbol" panose="05050102010706020507" pitchFamily="18" charset="2"/>
              </a:rPr>
              <a:t>Tz</a:t>
            </a:r>
            <a:r>
              <a:rPr lang="es-PA" dirty="0" smtClean="0">
                <a:sym typeface="Symbol" panose="05050102010706020507" pitchFamily="18" charset="2"/>
              </a:rPr>
              <a:t>^-1 y q = 1 para rampa, P(z) = 1/2T^2z^-1(1 + z^-1) y q=2 para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estado permanente en cero, E(z) debe ser un polinomio en z^-1 con un número finito de términos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del controlador queda como sigue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estable y sin oscilaciones se debe imponer una salida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12" y="1853248"/>
            <a:ext cx="3137343" cy="3865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6" y="2727803"/>
            <a:ext cx="1249864" cy="502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021" y="2727803"/>
            <a:ext cx="1508982" cy="5029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24" y="2727803"/>
            <a:ext cx="1752070" cy="5256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249" y="2692912"/>
            <a:ext cx="1762799" cy="603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021" y="4653600"/>
            <a:ext cx="2574049" cy="47245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540" y="5179118"/>
            <a:ext cx="3565709" cy="7252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49" y="6009707"/>
            <a:ext cx="3455106" cy="8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1 - Como F(z) es un polinomio z^-1 los polos en lazo cerrado están en z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 – Aunque se diseñe para mínimo error y estable puede mostrar respuestas transitorias inestables para otros tipos de entrada [llamado control óptimo]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 – Cuando el controlador analógico es </a:t>
            </a:r>
            <a:r>
              <a:rPr lang="es-PA" dirty="0" err="1" smtClean="0">
                <a:sym typeface="Symbol" panose="05050102010706020507" pitchFamily="18" charset="2"/>
              </a:rPr>
              <a:t>discretizado</a:t>
            </a:r>
            <a:r>
              <a:rPr lang="es-PA" dirty="0" smtClean="0">
                <a:sym typeface="Symbol" panose="05050102010706020507" pitchFamily="18" charset="2"/>
              </a:rPr>
              <a:t> el incremento del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cambia la dinámica del sistema.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este caso puede ser controlado de manera arbitraria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Periodo menor hace la respuesta menor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tiempo pequeño hace la señal de control excesivamente grande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30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Dado el diagrama de control y la función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                        diseñar un controlador de  oscilación muerta a entrada escalón                                   T = 1s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Primero conseguimos G(z)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diagrama ahora se volverá como función F(z)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expandimos tenemos 0.3679z^-1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95" y="5131837"/>
            <a:ext cx="4629660" cy="1378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73" y="1700996"/>
            <a:ext cx="1595804" cy="6839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07" y="2523209"/>
            <a:ext cx="3452777" cy="15798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923" y="4103077"/>
            <a:ext cx="2719754" cy="5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debe tener la forma                                  como a entrada es escalón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que existe un polo z = 1, esta función ya tiene un término 1 -  z^-1 y cumple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n = 2, c(t &gt;= 2T)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 haber una función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u(t) es la entrada a la planta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 = 0 debido a que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un integrador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discernir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notamos que Teniendo F(z), R(z)/G(z) se puede deducir a 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39" y="1818449"/>
            <a:ext cx="2099468" cy="475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04" y="1432321"/>
            <a:ext cx="2702896" cy="386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312" y="1893267"/>
            <a:ext cx="2004648" cy="2813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9301" t="76187" r="39851" b="-1764"/>
          <a:stretch/>
        </p:blipFill>
        <p:spPr>
          <a:xfrm>
            <a:off x="7948245" y="694442"/>
            <a:ext cx="2579077" cy="5935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41" y="3066317"/>
            <a:ext cx="5127364" cy="6281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50" y="3010588"/>
            <a:ext cx="1595804" cy="68391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651" y="4005770"/>
            <a:ext cx="2030594" cy="4607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7903" y="4889892"/>
            <a:ext cx="3259351" cy="5496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646" y="5349062"/>
            <a:ext cx="3115351" cy="10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U(Z) sea en serie de potencias z^-1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U(z) se escribiría                                      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se puede determinar N(z), F(z), F1.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N(z) entonces se resume la                                    y el residuo debe ser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las ecuaciones tenemos entonces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Encontramos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ecuación de N(z) queda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21" y="1828800"/>
            <a:ext cx="2949502" cy="4440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37" y="2273178"/>
            <a:ext cx="2501248" cy="3996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68" y="3125301"/>
            <a:ext cx="3520839" cy="5476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281" y="3944915"/>
            <a:ext cx="2281323" cy="4618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913" y="4019516"/>
            <a:ext cx="1892828" cy="41070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1" y="4430225"/>
            <a:ext cx="3907321" cy="5148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162" y="4852084"/>
            <a:ext cx="2873780" cy="45078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776" y="5291233"/>
            <a:ext cx="841132" cy="4205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302" y="5279593"/>
            <a:ext cx="1653259" cy="42056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281" y="5257148"/>
            <a:ext cx="2992217" cy="46545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143" y="6153243"/>
            <a:ext cx="1882273" cy="4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señal U(z) se da por medio de                                                                sustituyendo por 0.5820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Investigando la respuesta a rampa tenemos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la respuesta a rampa de la planta se puede conseguir por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constante de </a:t>
            </a:r>
            <a:r>
              <a:rPr lang="es-PA" dirty="0" err="1" smtClean="0">
                <a:sym typeface="Symbol" panose="05050102010706020507" pitchFamily="18" charset="2"/>
              </a:rPr>
              <a:t>velociadad</a:t>
            </a:r>
            <a:r>
              <a:rPr lang="es-PA" dirty="0" smtClean="0">
                <a:sym typeface="Symbol" panose="05050102010706020507" pitchFamily="18" charset="2"/>
              </a:rPr>
              <a:t> Kv es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error es 1/Kv = 1.4180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52" y="1469351"/>
            <a:ext cx="4018667" cy="767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44" y="2306319"/>
            <a:ext cx="5493919" cy="13310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87" y="3915508"/>
            <a:ext cx="3311034" cy="5712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02" y="4486778"/>
            <a:ext cx="3348156" cy="92928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513" y="4783016"/>
            <a:ext cx="33871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1" y="1853247"/>
            <a:ext cx="3204773" cy="1968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80" y="1501554"/>
            <a:ext cx="3188611" cy="23201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1" y="3983648"/>
            <a:ext cx="3554488" cy="17841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47" y="3983648"/>
            <a:ext cx="3554382" cy="17841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043" y="1394813"/>
            <a:ext cx="3521579" cy="18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043" y="3860826"/>
            <a:ext cx="3537279" cy="19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mismo ejemplo anterior solo que ahora Kv =4 se especifica y el tiempo de estabilización es de 2seg. </a:t>
            </a:r>
            <a:r>
              <a:rPr lang="es-PA" dirty="0" err="1" smtClean="0">
                <a:sym typeface="Symbol" panose="05050102010706020507" pitchFamily="18" charset="2"/>
              </a:rPr>
              <a:t>Gp</a:t>
            </a:r>
            <a:r>
              <a:rPr lang="es-PA" dirty="0" smtClean="0">
                <a:sym typeface="Symbol" panose="05050102010706020507" pitchFamily="18" charset="2"/>
              </a:rPr>
              <a:t>(s) es dada.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entonces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lazo cerrado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0.3679z^-1 empieza el termino de F(z)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termino de polos es 2 podemos probar con 2 o mayor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47" y="1162819"/>
            <a:ext cx="1624539" cy="6904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62" y="2661482"/>
            <a:ext cx="2905897" cy="11838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84" y="4082723"/>
            <a:ext cx="3238622" cy="6740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606" y="5152495"/>
            <a:ext cx="3855534" cy="39829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223" y="5550794"/>
            <a:ext cx="2545953" cy="3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analizar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al menos un polo z=1 y un cero, pero un polo en G(z) es factible y seguimos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Evaluamos Kv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es una función escalón utilizando el resultado de Kv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no podemos mostrar componentes oscilatorios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01" y="1470397"/>
            <a:ext cx="2545953" cy="3957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774" y="1787572"/>
            <a:ext cx="2565392" cy="44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145" y="2617277"/>
            <a:ext cx="2715325" cy="1619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891" y="4804385"/>
            <a:ext cx="1365630" cy="5956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69" y="4804385"/>
            <a:ext cx="3139458" cy="520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819" y="5640947"/>
            <a:ext cx="4458229" cy="4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término sale de la relación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Donde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F1(z) puede ser escrito como un polinomio de la forma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esta ecuación                                         y esta ecuación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Llegamos a                                                                   , dividimos entre 1-z^-1 teniendo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Cociente 					Residuo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N(z) se determina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residuo debe ser cero (0) así que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53" y="1853248"/>
            <a:ext cx="2587792" cy="40859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388" y="1528083"/>
            <a:ext cx="4073986" cy="1514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246" y="2372663"/>
            <a:ext cx="2908312" cy="10659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42" y="2714919"/>
            <a:ext cx="2753861" cy="4196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2558" y="3438658"/>
            <a:ext cx="2718062" cy="44328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413" y="4404576"/>
            <a:ext cx="2661409" cy="40843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33" y="4428645"/>
            <a:ext cx="1851148" cy="37889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5615" y="4886905"/>
            <a:ext cx="4436375" cy="39674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5615" y="5273905"/>
            <a:ext cx="2023510" cy="39279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682" y="5285858"/>
            <a:ext cx="1852296" cy="38084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4413" y="5718853"/>
            <a:ext cx="3711507" cy="46055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2927" y="6179404"/>
            <a:ext cx="2122753" cy="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Así que como                   al sustituir z=1 en                                                       tenemos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Volvemos a reescribir la ecuación                                  como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Resolviendo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Quedando finalmente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controlador queda finalmente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78" y="1853247"/>
            <a:ext cx="1076018" cy="43919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057" y="1778142"/>
            <a:ext cx="3711507" cy="4605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234" y="1853246"/>
            <a:ext cx="1497742" cy="3103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1635" y="2745362"/>
            <a:ext cx="4225971" cy="3376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456" y="2706726"/>
            <a:ext cx="2215166" cy="3399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635" y="3109848"/>
            <a:ext cx="2759095" cy="2772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06" y="3593375"/>
            <a:ext cx="1841180" cy="3468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107" y="3593374"/>
            <a:ext cx="1360872" cy="3468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7622" y="3587459"/>
            <a:ext cx="3474400" cy="31269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8939" y="4041628"/>
            <a:ext cx="4964712" cy="35572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2986" y="4403141"/>
            <a:ext cx="4538649" cy="40274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8521" y="4404640"/>
            <a:ext cx="2482273" cy="41820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986" y="4860232"/>
            <a:ext cx="3457940" cy="40853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633" y="5136334"/>
            <a:ext cx="5886772" cy="16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el controlador                                                ,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Observar en el gráfico que la señal de control se vuelve…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Cero para k = 3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C(k) =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U(k)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entrada de la planta 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Salida del ZOH en tiempo continuo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3013655" y="1803042"/>
            <a:ext cx="3193961" cy="4765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707" y="1569813"/>
            <a:ext cx="4019085" cy="10961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827" y="2788326"/>
            <a:ext cx="2227318" cy="12777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712" y="3427214"/>
            <a:ext cx="2724150" cy="32099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707" y="4174926"/>
            <a:ext cx="3079138" cy="2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2050110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 de diseño analítico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también conseguir la respuesta de rampa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respuesta a entrada rampa para señal del controlador se puede conseguir: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16249"/>
          <a:stretch/>
        </p:blipFill>
        <p:spPr>
          <a:xfrm>
            <a:off x="7473601" y="853478"/>
            <a:ext cx="1624539" cy="578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081" t="53681" b="630"/>
          <a:stretch/>
        </p:blipFill>
        <p:spPr>
          <a:xfrm>
            <a:off x="9242832" y="853478"/>
            <a:ext cx="2409524" cy="540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/>
          <a:srcRect l="8856" t="69790" r="36888" b="1577"/>
          <a:stretch/>
        </p:blipFill>
        <p:spPr>
          <a:xfrm>
            <a:off x="4235694" y="1331554"/>
            <a:ext cx="3193961" cy="4765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433" y="1941088"/>
            <a:ext cx="4569022" cy="1046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9" y="3658824"/>
            <a:ext cx="4205085" cy="13103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213" y="3655319"/>
            <a:ext cx="2616220" cy="30538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552" y="3655319"/>
            <a:ext cx="2964131" cy="17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134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anteriores aplican a sistema de función de transferencia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Sistemas LTI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se aplican a sistemas adaptables, no lineales y variantes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un método que analice varias entradas y salida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Diseño por medio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Sistemas de ecuación de primer orden en forma de matrices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diseñar par un sistema de n entradas y salidas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cualquier tipo de entrada</a:t>
            </a:r>
          </a:p>
        </p:txBody>
      </p:sp>
    </p:spTree>
    <p:extLst>
      <p:ext uri="{BB962C8B-B14F-4D97-AF65-F5344CB8AC3E}">
        <p14:creationId xmlns:p14="http://schemas.microsoft.com/office/powerpoint/2010/main" val="29531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Todas aquel estado de variables que describen el sistema para t &gt;=to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tipo de sistema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Variables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Todas aquellas variables que definen el comportamiento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n variables de entradas [x1, x2… </a:t>
            </a:r>
            <a:r>
              <a:rPr lang="es-PA" dirty="0" err="1" smtClean="0">
                <a:sym typeface="Symbol" panose="05050102010706020507" pitchFamily="18" charset="2"/>
              </a:rPr>
              <a:t>xn</a:t>
            </a:r>
            <a:r>
              <a:rPr lang="es-PA" dirty="0" smtClean="0">
                <a:sym typeface="Symbol" panose="05050102010706020507" pitchFamily="18" charset="2"/>
              </a:rPr>
              <a:t>] data t &gt;=t0 su estado está futuro es determinado es un conjunto de variables de estado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Tanto variables medibles como no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Seleccionar las variables más fáciles de medir para control óptimo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Vector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necesitamos n variables para definir el comportamiento estas variables forman parte de un vector X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Determina el estado x(t) para cualquier instante t&gt;=t0</a:t>
            </a:r>
          </a:p>
        </p:txBody>
      </p:sp>
    </p:spTree>
    <p:extLst>
      <p:ext uri="{BB962C8B-B14F-4D97-AF65-F5344CB8AC3E}">
        <p14:creationId xmlns:p14="http://schemas.microsoft.com/office/powerpoint/2010/main" val="9703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Espacio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Espacio cuyos ejes está formado por los ejes x1,x2… </a:t>
            </a:r>
            <a:r>
              <a:rPr lang="es-PA" dirty="0" err="1" smtClean="0">
                <a:sym typeface="Symbol" panose="05050102010706020507" pitchFamily="18" charset="2"/>
              </a:rPr>
              <a:t>xn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Ecuaciones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tratan con 3 tipos de variables de sistemas dinámicos.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Entrada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Salida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Variables de Estado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ecuación </a:t>
            </a:r>
            <a:r>
              <a:rPr lang="es-PA" dirty="0" smtClean="0">
                <a:sym typeface="Symbol" panose="05050102010706020507" pitchFamily="18" charset="2"/>
              </a:rPr>
              <a:t>de entrada se </a:t>
            </a:r>
            <a:r>
              <a:rPr lang="es-PA" dirty="0">
                <a:sym typeface="Symbol" panose="05050102010706020507" pitchFamily="18" charset="2"/>
              </a:rPr>
              <a:t>puede escribir como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de salida se puede escribir como: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de tiempo discreto se puede reducir escrita de esta manera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Matrices G, H, C, D varían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sistemas de tiempo continuo también ese pueden expresar de esta forma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76" y="4096538"/>
            <a:ext cx="2583623" cy="443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76" y="4540420"/>
            <a:ext cx="2415722" cy="443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990" y="4829578"/>
            <a:ext cx="2970880" cy="758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293" y="5724324"/>
            <a:ext cx="2258517" cy="8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 sistemas de tiempo continuo variantes en el tiempo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sistema es invariante en el tiempo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la ecuación de estado original: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02" y="1026958"/>
            <a:ext cx="2749746" cy="8261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85" y="1773527"/>
            <a:ext cx="2326917" cy="9056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0" y="4129088"/>
            <a:ext cx="4143375" cy="22669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0" y="3183729"/>
            <a:ext cx="2970880" cy="7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Diagrama de Bloques para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Diagrama de Bloques para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2" y="1853248"/>
            <a:ext cx="6231966" cy="21691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048" y="1166612"/>
            <a:ext cx="2238375" cy="609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048" y="3978765"/>
            <a:ext cx="1771650" cy="695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2" y="4628775"/>
            <a:ext cx="65532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Considerar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 es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y la salida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instante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 ecuación de transferencia es									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posibles formas de representación son: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controlable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observable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Canónica de </a:t>
            </a:r>
            <a:r>
              <a:rPr lang="es-PA" dirty="0" err="1" smtClean="0">
                <a:sym typeface="Symbol" panose="05050102010706020507" pitchFamily="18" charset="2"/>
              </a:rPr>
              <a:t>Jordan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82" y="1759576"/>
            <a:ext cx="556260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50" y="3084639"/>
            <a:ext cx="3453859" cy="7031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88" y="3098877"/>
            <a:ext cx="3313987" cy="6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controlable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invertimos las variables de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queda de esta manera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ecuación de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8" t="5347" r="2038" b="3956"/>
          <a:stretch/>
        </p:blipFill>
        <p:spPr>
          <a:xfrm>
            <a:off x="4582017" y="1893542"/>
            <a:ext cx="4937509" cy="18416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156" y="3855561"/>
            <a:ext cx="2981325" cy="1000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296" y="4894346"/>
            <a:ext cx="5153025" cy="1285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31" y="5718258"/>
            <a:ext cx="47339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observable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invertimos las variables de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queda de esta manera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ecuación de salida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7" y="2262748"/>
            <a:ext cx="5857875" cy="1304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06" y="2281798"/>
            <a:ext cx="3562350" cy="1285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156" y="3606967"/>
            <a:ext cx="3076575" cy="12192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884" y="4852076"/>
            <a:ext cx="3819382" cy="17323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802" y="5544958"/>
            <a:ext cx="36766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existen polos distintos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Forma canónica de </a:t>
            </a:r>
            <a:r>
              <a:rPr lang="es-PA" dirty="0" err="1" smtClean="0">
                <a:sym typeface="Symbol" panose="05050102010706020507" pitchFamily="18" charset="2"/>
              </a:rPr>
              <a:t>Jordan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existen polos múltiples </a:t>
            </a:r>
            <a:r>
              <a:rPr lang="es-PA" dirty="0" err="1" smtClean="0">
                <a:sym typeface="Symbol" panose="05050102010706020507" pitchFamily="18" charset="2"/>
              </a:rPr>
              <a:t>orde</a:t>
            </a:r>
            <a:r>
              <a:rPr lang="es-PA" dirty="0" smtClean="0">
                <a:sym typeface="Symbol" panose="05050102010706020507" pitchFamily="18" charset="2"/>
              </a:rPr>
              <a:t> m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En z = p1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653" y="1853248"/>
            <a:ext cx="4133850" cy="1095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839" y="1853248"/>
            <a:ext cx="3390900" cy="1038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345" y="3665966"/>
            <a:ext cx="5448300" cy="1809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912" y="5695370"/>
            <a:ext cx="3429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2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Llevar a todas las formas la siguiente función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controlable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Forma canónica observable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22" y="1443455"/>
            <a:ext cx="2553065" cy="80201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778" t="5347" r="2038" b="3956"/>
          <a:stretch/>
        </p:blipFill>
        <p:spPr>
          <a:xfrm>
            <a:off x="6103628" y="2256846"/>
            <a:ext cx="4952854" cy="1847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10" y="2724786"/>
            <a:ext cx="3524250" cy="1057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10" y="4950586"/>
            <a:ext cx="3333750" cy="11811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982" y="4174181"/>
            <a:ext cx="5857875" cy="13049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628" y="5479106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Representación de Espacio Estado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Llevar a todas las formas la siguiente función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canónica diagonal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Expandimos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22" y="1443455"/>
            <a:ext cx="2553065" cy="8020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90" y="697069"/>
            <a:ext cx="3453859" cy="703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28" y="711307"/>
            <a:ext cx="3313987" cy="674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72" y="2564555"/>
            <a:ext cx="4133850" cy="10953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58" y="2564555"/>
            <a:ext cx="3390900" cy="1038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154" y="2653349"/>
            <a:ext cx="2038350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21" y="3323957"/>
            <a:ext cx="35052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No unicidad de las representaciones de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Existen diferentes representaciones para un mismo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Pero relacionadas por medio de un vector de estado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el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nuevo vector de estado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singular que los relaciona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definimos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reescribir la ecuación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también en la ecuación de salida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define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concluimos que el sistema                                       es equivalente a 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18" y="2550318"/>
            <a:ext cx="2200275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54" y="3150393"/>
            <a:ext cx="1324463" cy="378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09" y="3412902"/>
            <a:ext cx="2807939" cy="434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329" y="4005330"/>
            <a:ext cx="2473074" cy="3131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05" y="4370029"/>
            <a:ext cx="2656408" cy="4035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609" y="4770050"/>
            <a:ext cx="2139474" cy="3707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1329" y="5302475"/>
            <a:ext cx="1862485" cy="3211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935" y="5677204"/>
            <a:ext cx="2000220" cy="39179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3908" y="5769736"/>
            <a:ext cx="2492658" cy="77964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0488" y="5353991"/>
            <a:ext cx="2636794" cy="76478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8154548" y="1596980"/>
            <a:ext cx="3912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Resumen:</a:t>
            </a:r>
          </a:p>
          <a:p>
            <a:r>
              <a:rPr lang="es-PA" dirty="0" smtClean="0"/>
              <a:t>Vectores de estados relacionados por x(k) y </a:t>
            </a:r>
            <a:r>
              <a:rPr lang="es-PA" dirty="0" err="1" smtClean="0"/>
              <a:t>x_hat</a:t>
            </a:r>
            <a:r>
              <a:rPr lang="es-PA" dirty="0" smtClean="0"/>
              <a:t>(k)</a:t>
            </a:r>
          </a:p>
          <a:p>
            <a:endParaRPr lang="es-PA" dirty="0"/>
          </a:p>
          <a:p>
            <a:r>
              <a:rPr lang="es-PA" dirty="0" smtClean="0"/>
              <a:t>Existe una cantidad infinita de representaciones</a:t>
            </a:r>
          </a:p>
          <a:p>
            <a:endParaRPr lang="es-PA" dirty="0"/>
          </a:p>
          <a:p>
            <a:r>
              <a:rPr lang="es-PA" dirty="0" smtClean="0"/>
              <a:t>P^-1PG = matriz diagonal</a:t>
            </a:r>
          </a:p>
          <a:p>
            <a:endParaRPr lang="es-PA" dirty="0"/>
          </a:p>
          <a:p>
            <a:r>
              <a:rPr lang="es-PA" dirty="0"/>
              <a:t>P^-</a:t>
            </a:r>
            <a:r>
              <a:rPr lang="es-PA" dirty="0" smtClean="0"/>
              <a:t>1PG = J = forma canónica de </a:t>
            </a:r>
            <a:r>
              <a:rPr lang="es-PA" dirty="0" err="1" smtClean="0"/>
              <a:t>Jordan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222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Solucion</a:t>
            </a:r>
            <a:r>
              <a:rPr lang="es-PA" dirty="0" smtClean="0">
                <a:sym typeface="Symbol" panose="05050102010706020507" pitchFamily="18" charset="2"/>
              </a:rPr>
              <a:t> de la ecuación lineal en tiempo discreto e invariante en el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ecuaciones de tiempo discreto son más fáciles de resolver que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sistema						   su solución sería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 es la acción recursiva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Estado </a:t>
            </a:r>
            <a:r>
              <a:rPr lang="es-PA" dirty="0" err="1" smtClean="0">
                <a:sym typeface="Symbol" panose="05050102010706020507" pitchFamily="18" charset="2"/>
              </a:rPr>
              <a:t>inicail</a:t>
            </a:r>
            <a:r>
              <a:rPr lang="es-PA" dirty="0" smtClean="0">
                <a:sym typeface="Symbol" panose="05050102010706020507" pitchFamily="18" charset="2"/>
              </a:rPr>
              <a:t> de G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Contribuciones a lo largo del tiempo de la entrada u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salida se representa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89" y="2656335"/>
            <a:ext cx="2413738" cy="7694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48" y="2628245"/>
            <a:ext cx="5105400" cy="1143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27" y="3831748"/>
            <a:ext cx="4124325" cy="5238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705" y="4644392"/>
            <a:ext cx="36099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Matriz de Transición de Estado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 estado homogéneo es                           se da en la forma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G es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(cuadrada) que satisface                                              dada por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(k) es llamada la matriz de transición de estado o matriz fundamental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					se   puede escribir entonces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la matriz de salida queda como sigue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14" y="2266683"/>
            <a:ext cx="1733923" cy="4112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01" y="2266683"/>
            <a:ext cx="1974005" cy="411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71" y="2711874"/>
            <a:ext cx="2714625" cy="3524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626" y="2729450"/>
            <a:ext cx="1283729" cy="3863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353" y="3453650"/>
            <a:ext cx="3390900" cy="1095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t="1" r="36056" b="5457"/>
          <a:stretch/>
        </p:blipFill>
        <p:spPr>
          <a:xfrm>
            <a:off x="2136820" y="3482911"/>
            <a:ext cx="2679879" cy="53130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7725" y="4354433"/>
            <a:ext cx="43815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Método de la transformada Z a la solución de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siguiente sistema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Tomando la transformada Z de ambos lados de la ecuación: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                                         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multiplicar por              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tomamos la transformada inversa: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Comparando                                                                con la anterior tenemos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finalmente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inversión de la matriz                se puede hacer matricialmente como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28" y="2317393"/>
            <a:ext cx="2295525" cy="342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82" y="2660293"/>
            <a:ext cx="3440025" cy="4602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39" y="3120578"/>
            <a:ext cx="2714198" cy="4082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856" y="3167531"/>
            <a:ext cx="2590800" cy="314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918" y="3635262"/>
            <a:ext cx="835005" cy="292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028" y="3672191"/>
            <a:ext cx="3590925" cy="2857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452" y="4099039"/>
            <a:ext cx="4410075" cy="304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778" y="4459275"/>
            <a:ext cx="4314825" cy="5429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1220" y="4485805"/>
            <a:ext cx="1866900" cy="33337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0138" y="5137097"/>
            <a:ext cx="3295650" cy="5905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923" y="5783703"/>
            <a:ext cx="835005" cy="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Obtenga la matriz de transición del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transición puede obtenerse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tomamos el término			La matriz de estado es la transformada de cada uno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74" y="700088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31" y="1816424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12" y="2737497"/>
            <a:ext cx="3162300" cy="4095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16" y="3598973"/>
            <a:ext cx="4222987" cy="27631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48" y="3857087"/>
            <a:ext cx="6362700" cy="2505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557" y="2216054"/>
            <a:ext cx="2257425" cy="381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282" y="2146983"/>
            <a:ext cx="2083671" cy="59051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73" y="962025"/>
            <a:ext cx="35909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función x(k) aplicamos la transformada inversa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término </a:t>
            </a:r>
            <a:r>
              <a:rPr lang="es-PA" dirty="0" err="1" smtClean="0">
                <a:sym typeface="Symbol" panose="05050102010706020507" pitchFamily="18" charset="2"/>
              </a:rPr>
              <a:t>zx</a:t>
            </a:r>
            <a:r>
              <a:rPr lang="es-PA" dirty="0" smtClean="0">
                <a:sym typeface="Symbol" panose="05050102010706020507" pitchFamily="18" charset="2"/>
              </a:rPr>
              <a:t>(0 +HU(z) es.  [x(0) = [1, -1].T]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07" y="213037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4" y="1045081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16" y="1930287"/>
            <a:ext cx="3162300" cy="409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3" y="4467536"/>
            <a:ext cx="4708513" cy="7074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595" y="2339862"/>
            <a:ext cx="2257425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054" y="2208344"/>
            <a:ext cx="1908090" cy="5389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1431" t="54744" r="13759"/>
          <a:stretch/>
        </p:blipFill>
        <p:spPr>
          <a:xfrm>
            <a:off x="6721724" y="2495993"/>
            <a:ext cx="5396249" cy="11337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93" y="3218050"/>
            <a:ext cx="4097908" cy="109428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6116" y="3726124"/>
            <a:ext cx="3667125" cy="1933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1681" y="959225"/>
            <a:ext cx="3590925" cy="2857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6751" y="3726124"/>
            <a:ext cx="32575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07" y="213037"/>
            <a:ext cx="2828925" cy="809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4" y="1045081"/>
            <a:ext cx="4895850" cy="819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16" y="1930287"/>
            <a:ext cx="3162300" cy="409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16" y="2366270"/>
            <a:ext cx="2257425" cy="381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681" y="959225"/>
            <a:ext cx="3590925" cy="28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34" y="1886997"/>
            <a:ext cx="5048250" cy="9239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88" y="2966123"/>
            <a:ext cx="5276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Método para calcular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reescribir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el término inferior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termino superior se puede obtener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traza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de una matriz es la suma de…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sus diagonales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términos mayores a 3 el termino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puede demorar mucho en calcular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ultima forma es más rápida 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479" y="2204200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6414719" y="792814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61" y="3162455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293" y="3570702"/>
            <a:ext cx="5791200" cy="4857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3" y="4129088"/>
            <a:ext cx="2743200" cy="22002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483" y="4125625"/>
            <a:ext cx="19716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93" y="128827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305" y="843843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9" y="1298825"/>
            <a:ext cx="5027439" cy="4217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388" y="1775467"/>
            <a:ext cx="2393660" cy="19199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1" y="1821886"/>
            <a:ext cx="1540538" cy="17861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697" y="1795485"/>
            <a:ext cx="2294787" cy="956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34" y="2513083"/>
            <a:ext cx="3731743" cy="934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634" y="3549403"/>
            <a:ext cx="3731743" cy="13368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942" y="3821006"/>
            <a:ext cx="4882266" cy="14839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4942" y="5517966"/>
            <a:ext cx="4276725" cy="990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859" y="4962820"/>
            <a:ext cx="4268739" cy="8841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634" y="5972141"/>
            <a:ext cx="247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determinante sería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93" y="128827"/>
            <a:ext cx="2177702" cy="6232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305" y="843843"/>
            <a:ext cx="4829175" cy="400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9" y="1298825"/>
            <a:ext cx="5027439" cy="4217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388" y="1775467"/>
            <a:ext cx="2393660" cy="19199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1" y="1821886"/>
            <a:ext cx="1540538" cy="17861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697" y="1795485"/>
            <a:ext cx="2294787" cy="95616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83" y="2852997"/>
            <a:ext cx="6668193" cy="19810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1" y="3748658"/>
            <a:ext cx="4372371" cy="156633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1" y="5442421"/>
            <a:ext cx="4276725" cy="9906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83" y="5314991"/>
            <a:ext cx="62293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Calcular la matriz                     para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36308" r="54855" b="25711"/>
          <a:stretch/>
        </p:blipFill>
        <p:spPr>
          <a:xfrm>
            <a:off x="2795007" y="1856985"/>
            <a:ext cx="1337324" cy="3219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24" y="448543"/>
            <a:ext cx="2294787" cy="956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08" y="2683572"/>
            <a:ext cx="6049703" cy="20236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8" y="4778039"/>
            <a:ext cx="5665392" cy="19144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34" y="4853516"/>
            <a:ext cx="5645641" cy="18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sabiendo que podemos conseguir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de transición de cualquier estado h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que la solución a la ecuación de un sistema discreto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(h) contribuyen al estado actual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(k) a la entrada u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las ultimas dos ecuaciones obtenemos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tenemos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8" y="2264568"/>
            <a:ext cx="3724275" cy="885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87" y="3150393"/>
            <a:ext cx="4375464" cy="42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949" y="3576022"/>
            <a:ext cx="4198514" cy="4176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669" y="4335148"/>
            <a:ext cx="5264937" cy="4815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73" y="5298796"/>
            <a:ext cx="5819775" cy="4095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107" y="5669661"/>
            <a:ext cx="6381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 anterior demuestra que la ecuación superior es solución a esta ecuación </a:t>
            </a:r>
            <a:r>
              <a:rPr lang="es-PA" dirty="0" err="1" smtClean="0">
                <a:sym typeface="Symbol" panose="05050102010706020507" pitchFamily="18" charset="2"/>
              </a:rPr>
              <a:t>inferor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7" y="2259874"/>
            <a:ext cx="5561413" cy="10310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3369683"/>
            <a:ext cx="5561413" cy="9682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95" y="5551984"/>
            <a:ext cx="3733800" cy="904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51" y="3369683"/>
            <a:ext cx="6202051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Soluciones de las Ecuaciones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Solución para sistemas LTI y sistemas 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matriz G no es singular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Resumen de la matriz de transición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96" y="2282579"/>
            <a:ext cx="3681748" cy="11333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1" y="3987420"/>
            <a:ext cx="5803811" cy="25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Matriz de Función de Transferencia de Pulso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modelar sistemas de una entrada y una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Sea entonces la función del sistema modelada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estado </a:t>
            </a:r>
            <a:r>
              <a:rPr lang="es-PA" dirty="0" err="1" smtClean="0">
                <a:sym typeface="Symbol" panose="05050102010706020507" pitchFamily="18" charset="2"/>
              </a:rPr>
              <a:t>inical</a:t>
            </a:r>
            <a:r>
              <a:rPr lang="es-PA" dirty="0" smtClean="0">
                <a:sym typeface="Symbol" panose="05050102010706020507" pitchFamily="18" charset="2"/>
              </a:rPr>
              <a:t> 0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 la función de transferencia de pulso se puede escribir de la forma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se puede dar por medio de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característica del sistema está dada por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coeficientes de ‘a’ dependen de ‘G’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7" y="2224087"/>
            <a:ext cx="22574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3" y="2798528"/>
            <a:ext cx="2147887" cy="8356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3917474"/>
            <a:ext cx="1762125" cy="438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99" y="3933825"/>
            <a:ext cx="1990725" cy="542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350" y="4476750"/>
            <a:ext cx="904875" cy="3238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387" y="4923789"/>
            <a:ext cx="29813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Matriz de Función de Transferencia de Pulso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Transformación de Similitud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definido por                               su F.T. de pulso es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x(k) podemos definir un nuevo vector               siendo P una matriz singular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G, H, C, D y sus equivalente ^G, ^H, ^C, ^D se relacionan mediante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de pulso se redefine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concluye que la matriz de función de transferencia de pulso es </a:t>
            </a:r>
            <a:r>
              <a:rPr lang="es-PA" dirty="0" err="1" smtClean="0">
                <a:sym typeface="Symbol" panose="05050102010706020507" pitchFamily="18" charset="2"/>
              </a:rPr>
              <a:t>invariate</a:t>
            </a:r>
            <a:r>
              <a:rPr lang="es-PA" dirty="0" smtClean="0">
                <a:sym typeface="Symbol" panose="05050102010706020507" pitchFamily="18" charset="2"/>
              </a:rPr>
              <a:t> ante la transformación de similitud y también             es invariante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82" y="2133600"/>
            <a:ext cx="1828800" cy="53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24" y="2357437"/>
            <a:ext cx="1809750" cy="2762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2762250"/>
            <a:ext cx="933450" cy="304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0" y="3188493"/>
            <a:ext cx="838200" cy="1038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57" y="3629660"/>
            <a:ext cx="1847850" cy="2381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175" y="4054157"/>
            <a:ext cx="3990975" cy="7524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99" y="5277484"/>
            <a:ext cx="846911" cy="2470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11" y="5736430"/>
            <a:ext cx="3925199" cy="2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indispensable convertir estas ecuaciones de espacio estado a tiempo continuo a discreto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Ingresamos un error que puede ser ignorado si muestreamos rápidamente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Repaso de solución de ecuaciones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exponencial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 que la serie finita                 podemos diferenciarla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La matriz exponencial tiene la propiedad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   Esta se puede probar como sigue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3309937"/>
            <a:ext cx="45053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7" y="3895725"/>
            <a:ext cx="1076325" cy="4000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4438650"/>
            <a:ext cx="4810125" cy="1704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262" y="4281487"/>
            <a:ext cx="1247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109" y="5291137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 = -t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hay una </a:t>
            </a:r>
            <a:r>
              <a:rPr lang="es-PA" dirty="0" err="1" smtClean="0">
                <a:sym typeface="Symbol" panose="05050102010706020507" pitchFamily="18" charset="2"/>
              </a:rPr>
              <a:t>matris</a:t>
            </a:r>
            <a:r>
              <a:rPr lang="es-PA" dirty="0" smtClean="0">
                <a:sym typeface="Symbol" panose="05050102010706020507" pitchFamily="18" charset="2"/>
              </a:rPr>
              <a:t> inversa es no singular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 estado en tiempo continuo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.^X es el vector de estado, A es una matriz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y B otra matriz </a:t>
            </a:r>
            <a:r>
              <a:rPr lang="es-PA" dirty="0" err="1" smtClean="0">
                <a:sym typeface="Symbol" panose="05050102010706020507" pitchFamily="18" charset="2"/>
              </a:rPr>
              <a:t>nxr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reescribir la matriz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si </a:t>
            </a:r>
            <a:r>
              <a:rPr lang="es-PA" dirty="0" err="1" smtClean="0">
                <a:sym typeface="Symbol" panose="05050102010706020507" pitchFamily="18" charset="2"/>
              </a:rPr>
              <a:t>multiplIcamos</a:t>
            </a:r>
            <a:r>
              <a:rPr lang="es-PA" dirty="0" smtClean="0">
                <a:sym typeface="Symbol" panose="05050102010706020507" pitchFamily="18" charset="2"/>
              </a:rPr>
              <a:t> ambos lados por </a:t>
            </a:r>
            <a:r>
              <a:rPr lang="es-PA" dirty="0" err="1" smtClean="0">
                <a:sym typeface="Symbol" panose="05050102010706020507" pitchFamily="18" charset="2"/>
              </a:rPr>
              <a:t>e^at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integrar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es la solución a un sistema de tiempo continuo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905001"/>
            <a:ext cx="2937144" cy="3476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2090737"/>
            <a:ext cx="2619375" cy="695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2" y="2781300"/>
            <a:ext cx="1209675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471862"/>
            <a:ext cx="3619500" cy="447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75" y="3571875"/>
            <a:ext cx="1809750" cy="361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957001"/>
            <a:ext cx="3609975" cy="4476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4422299"/>
            <a:ext cx="2838450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475" y="5080315"/>
            <a:ext cx="2876550" cy="495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587" y="5619750"/>
            <a:ext cx="3095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observaremos un método para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estas ecuaciones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el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referenciar el sistema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 y H dependen del período de muestreo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son matrices constantes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definir G(T) y H(T)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reescribir la ecuación del sistema a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también si evaluamos k = k –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Multiplicando la ecuación de k + 1 por </a:t>
            </a:r>
            <a:r>
              <a:rPr lang="es-PA" dirty="0" err="1" smtClean="0">
                <a:sym typeface="Symbol" panose="05050102010706020507" pitchFamily="18" charset="2"/>
              </a:rPr>
              <a:t>e^At</a:t>
            </a:r>
            <a:r>
              <a:rPr lang="es-PA" dirty="0" smtClean="0">
                <a:sym typeface="Symbol" panose="05050102010706020507" pitchFamily="18" charset="2"/>
              </a:rPr>
              <a:t> tenemos 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62" y="2215199"/>
            <a:ext cx="942975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" b="30091"/>
          <a:stretch/>
        </p:blipFill>
        <p:spPr>
          <a:xfrm>
            <a:off x="5319712" y="2815274"/>
            <a:ext cx="2762250" cy="2463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3981450"/>
            <a:ext cx="2286000" cy="304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2" y="4431663"/>
            <a:ext cx="3290888" cy="4167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337" y="4829401"/>
            <a:ext cx="2667000" cy="4000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150" y="5276850"/>
            <a:ext cx="3505200" cy="4191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62" y="5721506"/>
            <a:ext cx="3152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 = T-t define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general queda definida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la ecuación de salida queda definida como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matrices C y D son contantes y no dependen del período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matriz A no es singular entonces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03" y="1853248"/>
            <a:ext cx="1805335" cy="10316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18" y="3129567"/>
            <a:ext cx="3461436" cy="390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09" y="3593206"/>
            <a:ext cx="2118063" cy="371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93" y="4415579"/>
            <a:ext cx="5049182" cy="7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Discretación</a:t>
            </a:r>
            <a:r>
              <a:rPr lang="es-PA" dirty="0" smtClean="0">
                <a:sym typeface="Symbol" panose="05050102010706020507" pitchFamily="18" charset="2"/>
              </a:rPr>
              <a:t> de las ecuaciones en el espacio estado en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Comentarios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obtener la ecuación de estado discreto fácil si la entrada u(t) es constante en 2 intervalos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realizar una ecuación de tiempo discreto se necesita una aproximación de tiempo continuo.  La ecuación                                               no incluye ninguna aproximación si u(t) es cte. En 2 intervalos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medida que                                        se acerque a 0 G se aproxima a la matriz de identidad I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34" y="3253424"/>
            <a:ext cx="2752725" cy="3143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t="1" b="23968"/>
          <a:stretch/>
        </p:blipFill>
        <p:spPr>
          <a:xfrm>
            <a:off x="2743603" y="3928056"/>
            <a:ext cx="2312172" cy="2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Obtener el sistema de tiempo continuo en espacio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Obtener el sistema en tiempo discreto en espacio estado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Ecuación de espacio estado en tiempo continuo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versión </a:t>
            </a:r>
            <a:r>
              <a:rPr lang="es-PA" dirty="0" err="1" smtClean="0">
                <a:sym typeface="Symbol" panose="05050102010706020507" pitchFamily="18" charset="2"/>
              </a:rPr>
              <a:t>discretizada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(de pulso) 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35" y="1390641"/>
            <a:ext cx="1503474" cy="4626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31" y="2881631"/>
            <a:ext cx="1608574" cy="74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509" y="3627849"/>
            <a:ext cx="1638300" cy="876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89" y="3751674"/>
            <a:ext cx="2348634" cy="752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0" y="544866"/>
            <a:ext cx="317182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009" y="5199474"/>
            <a:ext cx="4605680" cy="10854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003" y="3751674"/>
            <a:ext cx="3525296" cy="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de espacio estado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entonces encontrar el sistema de estado en tiempo discreto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finalmente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de salida es simplemente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1103405"/>
            <a:ext cx="1638300" cy="876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544866"/>
            <a:ext cx="317182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49107" b="62887"/>
          <a:stretch/>
        </p:blipFill>
        <p:spPr>
          <a:xfrm>
            <a:off x="8858250" y="2106162"/>
            <a:ext cx="2343954" cy="4028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33" y="1223493"/>
            <a:ext cx="2146611" cy="632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760" y="1929110"/>
            <a:ext cx="2433288" cy="11778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98" y="3539904"/>
            <a:ext cx="3415448" cy="4171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8"/>
          <a:srcRect t="1643" b="7440"/>
          <a:stretch/>
        </p:blipFill>
        <p:spPr>
          <a:xfrm>
            <a:off x="4178525" y="3581097"/>
            <a:ext cx="5032006" cy="11462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9"/>
          <a:srcRect t="9978"/>
          <a:stretch/>
        </p:blipFill>
        <p:spPr>
          <a:xfrm>
            <a:off x="3472667" y="4855334"/>
            <a:ext cx="5227826" cy="82635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958" y="5681687"/>
            <a:ext cx="2127090" cy="6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período de muestreo es T = 1seg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			que es lo mismo a resolver G(z) = (ZOH*G(s))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33" y="1223493"/>
            <a:ext cx="2146611" cy="63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73" y="1853248"/>
            <a:ext cx="5653903" cy="936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72" y="2843378"/>
            <a:ext cx="1921583" cy="6725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76" y="3994528"/>
            <a:ext cx="3709693" cy="2586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746" y="4189960"/>
            <a:ext cx="4498808" cy="2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Uso de Matlab para </a:t>
            </a:r>
            <a:r>
              <a:rPr lang="es-PA" dirty="0" err="1" smtClean="0">
                <a:sym typeface="Symbol" panose="05050102010706020507" pitchFamily="18" charset="2"/>
              </a:rPr>
              <a:t>discretización</a:t>
            </a:r>
            <a:r>
              <a:rPr lang="es-PA" dirty="0" smtClean="0">
                <a:sym typeface="Symbol" panose="05050102010706020507" pitchFamily="18" charset="2"/>
              </a:rPr>
              <a:t> de ecuaciones de sistemas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la ecuación continua                        dejándola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el siguiente ejemplo de un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0.05seg			T = 0.2seg				T = 1seg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56" y="1853248"/>
            <a:ext cx="1474414" cy="310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42" y="1791639"/>
            <a:ext cx="2347550" cy="4235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508" y="3208749"/>
            <a:ext cx="3404567" cy="1081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442" y="2335166"/>
            <a:ext cx="2830374" cy="730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00" y="3253424"/>
            <a:ext cx="1937265" cy="22040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449" y="3253424"/>
            <a:ext cx="1972066" cy="220407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099" y="3253424"/>
            <a:ext cx="1913493" cy="22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Uso de Matlab para </a:t>
            </a:r>
            <a:r>
              <a:rPr lang="es-PA" dirty="0" err="1" smtClean="0">
                <a:sym typeface="Symbol" panose="05050102010706020507" pitchFamily="18" charset="2"/>
              </a:rPr>
              <a:t>discretización</a:t>
            </a:r>
            <a:r>
              <a:rPr lang="es-PA" dirty="0" smtClean="0">
                <a:sym typeface="Symbol" panose="05050102010706020507" pitchFamily="18" charset="2"/>
              </a:rPr>
              <a:t> de ecuaciones de sistemas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ahora el siguiente sistema de tiempo continuo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0.05seg, el sistema de tiempo discreto 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904"/>
          <a:stretch/>
        </p:blipFill>
        <p:spPr>
          <a:xfrm>
            <a:off x="8238253" y="1853248"/>
            <a:ext cx="3188740" cy="13484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47" y="2342370"/>
            <a:ext cx="1960726" cy="3032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8" y="3615072"/>
            <a:ext cx="3144030" cy="17554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261" y="3615072"/>
            <a:ext cx="3668866" cy="14205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261" y="5127535"/>
            <a:ext cx="1259290" cy="16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sistemas de tiempo continuo la respuesta es conocida en cada instante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sistemas de tiempo discreto solo en ese instante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 veces requerimos más de un instante de tiempo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 aplica el método de transformada de Laplace y transformada Z modificada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LTI                        y que pasa por un ZOH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Reemplazamos el sistema en t0=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y T=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+ T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 = 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+ T - 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Obtenemos                                                                y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31" y="3450397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92" y="3450396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28" y="4185633"/>
            <a:ext cx="4764013" cy="11941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73" y="4675365"/>
            <a:ext cx="1852795" cy="11074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878" y="6005814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996" y="5862712"/>
            <a:ext cx="4109468" cy="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Consider</a:t>
            </a:r>
            <a:r>
              <a:rPr lang="es-PA" dirty="0" smtClean="0">
                <a:sym typeface="Symbol" panose="05050102010706020507" pitchFamily="18" charset="2"/>
              </a:rPr>
              <a:t> el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obtener la ecuación final solo hay que seguir las </a:t>
            </a:r>
            <a:r>
              <a:rPr lang="es-PA" dirty="0" err="1" smtClean="0">
                <a:sym typeface="Symbol" panose="05050102010706020507" pitchFamily="18" charset="2"/>
              </a:rPr>
              <a:t>ecuacipnes</a:t>
            </a:r>
            <a:r>
              <a:rPr lang="es-PA" dirty="0" smtClean="0">
                <a:sym typeface="Symbol" panose="05050102010706020507" pitchFamily="18" charset="2"/>
              </a:rPr>
              <a:t>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Reemplazar t=</a:t>
            </a:r>
            <a:r>
              <a:rPr lang="es-PA" dirty="0" err="1" smtClean="0">
                <a:sym typeface="Symbol" panose="05050102010706020507" pitchFamily="18" charset="2"/>
              </a:rPr>
              <a:t>Kt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+ </a:t>
            </a:r>
            <a:r>
              <a:rPr lang="es-PA" dirty="0" smtClean="0">
                <a:sym typeface="Symbol" panose="05050102010706020507" pitchFamily="18" charset="2"/>
              </a:rPr>
              <a:t>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331" y="181973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993" y="932492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56" y="1476949"/>
            <a:ext cx="4764013" cy="11941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08" y="2978807"/>
            <a:ext cx="1852795" cy="11074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201" y="2747835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517" y="3214541"/>
            <a:ext cx="4109468" cy="6811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0382" y="1853248"/>
            <a:ext cx="2194936" cy="10316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9"/>
          <a:srcRect t="7346"/>
          <a:stretch/>
        </p:blipFill>
        <p:spPr>
          <a:xfrm>
            <a:off x="2476199" y="3090929"/>
            <a:ext cx="2057163" cy="14141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557" y="4812580"/>
            <a:ext cx="5256649" cy="18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en tiempo en dos instantes consecutivos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queremos evaluar para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1seg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T = 0.5seg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331" y="181973"/>
            <a:ext cx="1390266" cy="7352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993" y="932492"/>
            <a:ext cx="3006676" cy="5291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56" y="1476949"/>
            <a:ext cx="4764013" cy="11941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201" y="2747835"/>
            <a:ext cx="4246100" cy="394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517" y="3214541"/>
            <a:ext cx="4109468" cy="6811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36" y="3142821"/>
            <a:ext cx="5256649" cy="18603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35" y="5187547"/>
            <a:ext cx="4912287" cy="14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Existen dos métodos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Primer método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Segundo método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 la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ecuaciones diferenciales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1er método = utiliza ecuaciones diferenciales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2do método = NO utiliza ecuaciones diferenciales, llamado método directo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Segundo método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un sistema estable la energía se reduce en el tiempo hasta </a:t>
            </a:r>
            <a:r>
              <a:rPr lang="es-PA" dirty="0" err="1" smtClean="0">
                <a:sym typeface="Symbol" panose="05050102010706020507" pitchFamily="18" charset="2"/>
              </a:rPr>
              <a:t>estabilizarce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Introdujo la formula de “energía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” (esta energía no existe)</a:t>
            </a:r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21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Definición positiva de funciones escalares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función escalar V(x) es positiva en una región  si V(x) &gt; 0 para cualquier estado x !=0 de  si V(0)=</a:t>
            </a:r>
            <a:r>
              <a:rPr lang="es-PA" dirty="0" smtClean="0">
                <a:sym typeface="Symbol" panose="05050102010706020507" pitchFamily="18" charset="2"/>
              </a:rPr>
              <a:t>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variante V(x, t) </a:t>
            </a:r>
            <a:r>
              <a:rPr lang="es-PA" dirty="0">
                <a:sym typeface="Symbol" panose="05050102010706020507" pitchFamily="18" charset="2"/>
              </a:rPr>
              <a:t>es positiva en una región  si V(x) &gt; 0 para cualquier estado x </a:t>
            </a:r>
            <a:r>
              <a:rPr lang="es-PA" dirty="0" smtClean="0">
                <a:sym typeface="Symbol" panose="05050102010706020507" pitchFamily="18" charset="2"/>
              </a:rPr>
              <a:t>tal que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Definición negativa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función V(x) es negativa si –V(x) es positiva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Semidefinición</a:t>
            </a:r>
            <a:r>
              <a:rPr lang="es-PA" dirty="0" smtClean="0">
                <a:sym typeface="Symbol" panose="05050102010706020507" pitchFamily="18" charset="2"/>
              </a:rPr>
              <a:t> positiva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positiva en la región  salvo el origen u otras regiones donde es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Semidefinición</a:t>
            </a:r>
            <a:r>
              <a:rPr lang="es-PA" dirty="0" smtClean="0">
                <a:sym typeface="Symbol" panose="05050102010706020507" pitchFamily="18" charset="2"/>
              </a:rPr>
              <a:t> negativa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–V(x) es </a:t>
            </a:r>
            <a:r>
              <a:rPr lang="es-PA" dirty="0" err="1" smtClean="0">
                <a:sym typeface="Symbol" panose="05050102010706020507" pitchFamily="18" charset="2"/>
              </a:rPr>
              <a:t>semidefinida</a:t>
            </a:r>
            <a:r>
              <a:rPr lang="es-PA" dirty="0" smtClean="0">
                <a:sym typeface="Symbol" panose="05050102010706020507" pitchFamily="18" charset="2"/>
              </a:rPr>
              <a:t>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Indefinición de funciones escalares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en la región </a:t>
            </a:r>
            <a:r>
              <a:rPr lang="es-PA" dirty="0">
                <a:sym typeface="Symbol" panose="05050102010706020507" pitchFamily="18" charset="2"/>
              </a:rPr>
              <a:t> </a:t>
            </a:r>
            <a:r>
              <a:rPr lang="es-PA" dirty="0" err="1" smtClean="0">
                <a:sym typeface="Symbol" panose="05050102010706020507" pitchFamily="18" charset="2"/>
              </a:rPr>
              <a:t>adpota</a:t>
            </a:r>
            <a:r>
              <a:rPr lang="es-PA" dirty="0" smtClean="0">
                <a:sym typeface="Symbol" panose="05050102010706020507" pitchFamily="18" charset="2"/>
              </a:rPr>
              <a:t> valores positivos o negativo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endParaRPr lang="es-PA" dirty="0" smtClean="0">
              <a:sym typeface="Symbol" panose="05050102010706020507" pitchFamily="18" charset="2"/>
            </a:endParaRPr>
          </a:p>
          <a:p>
            <a:pPr lvl="2"/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742" y="3253424"/>
            <a:ext cx="2328880" cy="8129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59" y="4922715"/>
            <a:ext cx="4079048" cy="18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Funciones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Funcion</a:t>
            </a:r>
            <a:r>
              <a:rPr lang="es-PA" dirty="0" smtClean="0">
                <a:sym typeface="Symbol" panose="05050102010706020507" pitchFamily="18" charset="2"/>
              </a:rPr>
              <a:t> escalar positiva y continua en la región con sus primeras derivadas parciales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derivada </a:t>
            </a:r>
            <a:r>
              <a:rPr lang="es-PA" dirty="0" err="1" smtClean="0">
                <a:sym typeface="Symbol" panose="05050102010706020507" pitchFamily="18" charset="2"/>
              </a:rPr>
              <a:t>c.r.a</a:t>
            </a:r>
            <a:r>
              <a:rPr lang="es-PA" dirty="0" smtClean="0">
                <a:sym typeface="Symbol" panose="05050102010706020507" pitchFamily="18" charset="2"/>
              </a:rPr>
              <a:t>. tiempo es negativa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sencilla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cuadrática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hay más sencilla que esta, menores a V deben ser pares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términos más bajos se harán dominantes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 es 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está definido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solución del sistema en estado inicial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estado de equilibrio es                                   , si el sistema es LTI                    y tendrá un estado si A es singular, de lo contrario tendrá un número infinito de estados de equilibrio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desplazarlo al origen si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251" y="2919264"/>
            <a:ext cx="3467100" cy="609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517" y="3583102"/>
            <a:ext cx="3258355" cy="5544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82" y="4042407"/>
            <a:ext cx="2514600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078" y="4748950"/>
            <a:ext cx="1483693" cy="47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645" y="5204481"/>
            <a:ext cx="1717706" cy="3664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206" y="5689912"/>
            <a:ext cx="2205439" cy="3573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063" y="5725660"/>
            <a:ext cx="1159593" cy="2834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29" y="6409044"/>
            <a:ext cx="974373" cy="2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Estabilidad en el sentido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una función esférica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‘S’ es el conjunto de puntos tales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‘S(</a:t>
            </a:r>
            <a:r>
              <a:rPr lang="es-PA" dirty="0">
                <a:sym typeface="Symbol" panose="05050102010706020507" pitchFamily="18" charset="2"/>
              </a:rPr>
              <a:t></a:t>
            </a:r>
            <a:r>
              <a:rPr lang="es-PA" dirty="0" smtClean="0">
                <a:sym typeface="Symbol" panose="05050102010706020507" pitchFamily="18" charset="2"/>
              </a:rPr>
              <a:t>)’ es el conjunto de puntos tales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las </a:t>
            </a:r>
            <a:r>
              <a:rPr lang="es-PA" dirty="0" err="1" smtClean="0">
                <a:sym typeface="Symbol" panose="05050102010706020507" pitchFamily="18" charset="2"/>
              </a:rPr>
              <a:t>trayectoras</a:t>
            </a:r>
            <a:r>
              <a:rPr lang="es-PA" dirty="0" smtClean="0">
                <a:sym typeface="Symbol" panose="05050102010706020507" pitchFamily="18" charset="2"/>
              </a:rPr>
              <a:t>  no salen de S()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Estabilidad asintótica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cada solución de S() converge sin salir de </a:t>
            </a:r>
            <a:r>
              <a:rPr lang="es-PA" dirty="0">
                <a:sym typeface="Symbol" panose="05050102010706020507" pitchFamily="18" charset="2"/>
              </a:rPr>
              <a:t>S(</a:t>
            </a:r>
            <a:r>
              <a:rPr lang="es-PA" dirty="0" smtClean="0">
                <a:sym typeface="Symbol" panose="05050102010706020507" pitchFamily="18" charset="2"/>
              </a:rPr>
              <a:t>), conocida como dominio de atracción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Estabilidad asintótica global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originada en todos los estados donde se origina el equilibrio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Intestabilidad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trayectoria sale de S()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75" y="2268693"/>
            <a:ext cx="1503740" cy="410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48" y="2259703"/>
            <a:ext cx="5262354" cy="47061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77" y="2730320"/>
            <a:ext cx="1397018" cy="3639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003" y="3136775"/>
            <a:ext cx="3514001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Teorema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de Estabilidad asintótica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tiene un estado definido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es parte de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llevarse a su estado inicial 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Debe haber un conjunto de ecuaciones parciales donde 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definida positiva y negativa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||x||=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78" y="2182298"/>
            <a:ext cx="5785498" cy="18074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77" y="4713567"/>
            <a:ext cx="933450" cy="37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450" y="5085042"/>
            <a:ext cx="990600" cy="266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122" y="5570297"/>
            <a:ext cx="1933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cambiar la representación anterior 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como definida positiva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^V(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como definida negativa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^V((t, x0, t0)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Teorema de </a:t>
            </a:r>
            <a:r>
              <a:rPr lang="es-PA" dirty="0" err="1" smtClean="0">
                <a:sym typeface="Symbol" panose="05050102010706020507" pitchFamily="18" charset="2"/>
              </a:rPr>
              <a:t>Lyapunov</a:t>
            </a:r>
            <a:r>
              <a:rPr lang="es-PA" dirty="0" smtClean="0">
                <a:sym typeface="Symbol" panose="05050102010706020507" pitchFamily="18" charset="2"/>
              </a:rPr>
              <a:t> de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Podemos llevarlo al estado inicial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Existe una solución de ecuaciones diferenciales parciales si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definida positiva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^V(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es </a:t>
            </a:r>
            <a:r>
              <a:rPr lang="es-PA" dirty="0" err="1" smtClean="0">
                <a:sym typeface="Symbol" panose="05050102010706020507" pitchFamily="18" charset="2"/>
              </a:rPr>
              <a:t>semidefinida</a:t>
            </a:r>
            <a:r>
              <a:rPr lang="es-PA" dirty="0" smtClean="0">
                <a:sym typeface="Symbol" panose="05050102010706020507" pitchFamily="18" charset="2"/>
              </a:rPr>
              <a:t> negativa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38" y="4677042"/>
            <a:ext cx="1324931" cy="3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Representación gráfica de estabilidad, estabilidad asintótica e inestabilidad (respectivamente)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Teorema de inestabilidad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>
                <a:sym typeface="Symbol" panose="05050102010706020507" pitchFamily="18" charset="2"/>
              </a:rPr>
              <a:t>Para el sistema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Podemos llevarlo al estado inicial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Existe una solución de ecuaciones diferenciales </a:t>
            </a:r>
            <a:r>
              <a:rPr lang="es-PA" dirty="0" smtClean="0">
                <a:sym typeface="Symbol" panose="05050102010706020507" pitchFamily="18" charset="2"/>
              </a:rPr>
              <a:t>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 smtClean="0">
                <a:sym typeface="Symbol" panose="05050102010706020507" pitchFamily="18" charset="2"/>
              </a:rPr>
              <a:t>) de derivadas parciales que satisfagan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>
                <a:sym typeface="Symbol" panose="05050102010706020507" pitchFamily="18" charset="2"/>
              </a:rPr>
              <a:t>) es definida positiva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^W(</a:t>
            </a:r>
            <a:r>
              <a:rPr lang="es-PA" dirty="0" err="1" smtClean="0">
                <a:sym typeface="Symbol" panose="05050102010706020507" pitchFamily="18" charset="2"/>
              </a:rPr>
              <a:t>x,t</a:t>
            </a:r>
            <a:r>
              <a:rPr lang="es-PA" dirty="0">
                <a:sym typeface="Symbol" panose="05050102010706020507" pitchFamily="18" charset="2"/>
              </a:rPr>
              <a:t>) es </a:t>
            </a:r>
            <a:r>
              <a:rPr lang="es-PA" dirty="0" err="1">
                <a:sym typeface="Symbol" panose="05050102010706020507" pitchFamily="18" charset="2"/>
              </a:rPr>
              <a:t>semidefinida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negativa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condiciones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son suficientes para un sistema no lineal pero no necesarias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no es única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Demuestra estabilidad dentro de la región pero no significa que está inestable totalmente si sale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estado de equilibrio estable o asintóticamente estable siempre existe 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81" y="2899758"/>
            <a:ext cx="10191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Sea el sistema en tiempo continuo              se puede hacer asintóticamente estable si los coeficientes                                                   son negativos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sistema en tiempo discreto                        los coeficientes                                                 deben ser menor que la unidad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o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puede usarse pero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es algebraico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también un par complejo conjugado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Análisis de Estabilidad de sistemas LTI e invariantes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nuevamente nuestro vector de estado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Definimos una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Encontramos la derivada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Como V(x)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…                                        … como definida positiva, para estabilidad se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requiere que sea …                                         … definida negativa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57" y="1896615"/>
            <a:ext cx="856691" cy="2927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96" y="2232775"/>
            <a:ext cx="3419475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85" y="2594725"/>
            <a:ext cx="1457325" cy="323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338" y="2508294"/>
            <a:ext cx="3562350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110" y="4602537"/>
            <a:ext cx="695325" cy="285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206" y="4919461"/>
            <a:ext cx="1238250" cy="419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196" y="5390077"/>
            <a:ext cx="2009775" cy="1371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3275" y="6121959"/>
            <a:ext cx="1323975" cy="409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088" y="6464013"/>
            <a:ext cx="2895600" cy="361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1238" y="3654228"/>
            <a:ext cx="809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probar que una matriz P </a:t>
            </a:r>
            <a:r>
              <a:rPr lang="es-PA" dirty="0" err="1" smtClean="0">
                <a:sym typeface="Symbol" panose="05050102010706020507" pitchFamily="18" charset="2"/>
              </a:rPr>
              <a:t>nxn</a:t>
            </a:r>
            <a:r>
              <a:rPr lang="es-PA" dirty="0" smtClean="0">
                <a:sym typeface="Symbol" panose="05050102010706020507" pitchFamily="18" charset="2"/>
              </a:rPr>
              <a:t> es definida positiva se aplica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 barra representa el complejo conjugado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Luego se define una matriz Q y se examina P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234" y="2532356"/>
            <a:ext cx="2587145" cy="12155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17" y="2668993"/>
            <a:ext cx="5410200" cy="10953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55" y="3902768"/>
            <a:ext cx="2163826" cy="4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Determinar el equilibrio del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sistema tiene equilibrio en el origen solo Q = 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debe ser simétrica real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p21 debe ser igual a p12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Produce un sistema de ecuaciones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matriz P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Bajo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la matriz es definida positiva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41" y="1489018"/>
            <a:ext cx="2334051" cy="11508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4" y="2639835"/>
            <a:ext cx="1732887" cy="545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360" y="2833352"/>
            <a:ext cx="5339893" cy="805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917" y="3831997"/>
            <a:ext cx="3014724" cy="15073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535" y="4059855"/>
            <a:ext cx="3120645" cy="5258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85" y="4916369"/>
            <a:ext cx="2031246" cy="10851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306" y="5372075"/>
            <a:ext cx="3409365" cy="944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2306" y="6316708"/>
            <a:ext cx="1793812" cy="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Análisis en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en vez de V(x), utilizamos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el sistema de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para las condiciones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cumple también que V(0) = 0 y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 cuando ||x||=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63" y="2253803"/>
            <a:ext cx="4166381" cy="4322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131" y="2772280"/>
            <a:ext cx="2233427" cy="3444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674" y="3202917"/>
            <a:ext cx="6800415" cy="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discretos e invariantes en el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Teniendo el siguiente sistema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Escogemos la función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 es una matriz real positiva definida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V(x(k)) se selecciona definida positiva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modo que la matriz de verificación de P es por medio de Q con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27" y="2310685"/>
            <a:ext cx="1761121" cy="3166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84" y="2787203"/>
            <a:ext cx="1752600" cy="304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82" y="3174540"/>
            <a:ext cx="3752850" cy="1685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987" y="4943002"/>
            <a:ext cx="2266950" cy="361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56" y="5304952"/>
            <a:ext cx="280035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444" y="5676427"/>
            <a:ext cx="2288022" cy="5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Estabilidad de tiempo discreto al </a:t>
            </a:r>
            <a:r>
              <a:rPr lang="es-PA" dirty="0" err="1" smtClean="0">
                <a:sym typeface="Symbol" panose="05050102010706020507" pitchFamily="18" charset="2"/>
              </a:rPr>
              <a:t>discretizar</a:t>
            </a:r>
            <a:r>
              <a:rPr lang="es-PA" dirty="0" smtClean="0">
                <a:sym typeface="Symbol" panose="05050102010706020507" pitchFamily="18" charset="2"/>
              </a:rPr>
              <a:t> un sistema de tiempo continuo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Dado el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correspondiente sistema de tiempo discreto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es estable, los </a:t>
            </a:r>
            <a:r>
              <a:rPr lang="es-PA" dirty="0" err="1" smtClean="0">
                <a:sym typeface="Symbol" panose="05050102010706020507" pitchFamily="18" charset="2"/>
              </a:rPr>
              <a:t>eigenvalues</a:t>
            </a:r>
            <a:r>
              <a:rPr lang="es-PA" dirty="0" smtClean="0">
                <a:sym typeface="Symbol" panose="05050102010706020507" pitchFamily="18" charset="2"/>
              </a:rPr>
              <a:t> son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Contracción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||x||  es definido como el valor de norma (es una longitud) con las siguientes propiedades</a:t>
            </a:r>
            <a:endParaRPr lang="es-PA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63" y="2295860"/>
            <a:ext cx="1069080" cy="3700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72" y="2393859"/>
            <a:ext cx="1914525" cy="8096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018" y="3133523"/>
            <a:ext cx="2305050" cy="333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36" y="5214804"/>
            <a:ext cx="44291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este valor de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dar que es definida positiva y quedando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Considere el siguiente sistema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escoge Q como 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el sistema de ecuaciones es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Obteniendo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42" y="1853248"/>
            <a:ext cx="3990975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69" y="2224723"/>
            <a:ext cx="1275398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1938" b="12344"/>
          <a:stretch/>
        </p:blipFill>
        <p:spPr>
          <a:xfrm>
            <a:off x="6950633" y="2677795"/>
            <a:ext cx="4086225" cy="3606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528" y="3439248"/>
            <a:ext cx="3491074" cy="8228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b="15732"/>
          <a:stretch/>
        </p:blipFill>
        <p:spPr>
          <a:xfrm>
            <a:off x="3276265" y="4336236"/>
            <a:ext cx="4828817" cy="6535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707" y="5149916"/>
            <a:ext cx="2114550" cy="1066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468" y="6126007"/>
            <a:ext cx="24574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Espacio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Análisis de estabilidad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consecuencia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matriz es definida positiva y es estable y asintótica global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haber escogido Q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Siempre y cuando no desaparezca de cualquier serie de soluciones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matriz Q sea definida positiva se tiene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de estabilidad final de </a:t>
            </a:r>
            <a:r>
              <a:rPr lang="es-PA" dirty="0" err="1" smtClean="0">
                <a:sym typeface="Symbol" panose="05050102010706020507" pitchFamily="18" charset="2"/>
              </a:rPr>
              <a:t>liapunov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  Teniendo entonces otra matriz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resultado es el mismo, asintóticamente estable global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1" y="1753740"/>
            <a:ext cx="1710457" cy="8477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07" y="3394439"/>
            <a:ext cx="1355301" cy="7346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18440"/>
          <a:stretch/>
        </p:blipFill>
        <p:spPr>
          <a:xfrm>
            <a:off x="9063037" y="4443212"/>
            <a:ext cx="1736970" cy="2833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700" y="4855335"/>
            <a:ext cx="1788009" cy="34122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741" y="5252467"/>
            <a:ext cx="5308087" cy="69757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478" y="5570782"/>
            <a:ext cx="1374234" cy="6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905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Ubicación de Los Polos y Diseño de Observadores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910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684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Existe el análisis de polo para ubicación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Aquí utilizaremos un enfoque de sistemas por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ventaja es que se puede aplicar con sistemas de </a:t>
            </a:r>
            <a:r>
              <a:rPr lang="es-PA" dirty="0" err="1" smtClean="0">
                <a:sym typeface="Symbol" panose="05050102010706020507" pitchFamily="18" charset="2"/>
              </a:rPr>
              <a:t>multiples</a:t>
            </a:r>
            <a:r>
              <a:rPr lang="es-PA" dirty="0" smtClean="0">
                <a:sym typeface="Symbol" panose="05050102010706020507" pitchFamily="18" charset="2"/>
              </a:rPr>
              <a:t> entradas y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enfoque soporta polinomios para resolver ecuaciones </a:t>
            </a:r>
            <a:r>
              <a:rPr lang="es-PA" dirty="0" err="1" smtClean="0">
                <a:sym typeface="Symbol" panose="05050102010706020507" pitchFamily="18" charset="2"/>
              </a:rPr>
              <a:t>Diofantinas</a:t>
            </a:r>
            <a:r>
              <a:rPr lang="es-PA" dirty="0" smtClean="0">
                <a:sym typeface="Symbol" panose="05050102010706020507" pitchFamily="18" charset="2"/>
              </a:rPr>
              <a:t> y determinar los polos en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solución rápida </a:t>
            </a:r>
          </a:p>
        </p:txBody>
      </p:sp>
    </p:spTree>
    <p:extLst>
      <p:ext uri="{BB962C8B-B14F-4D97-AF65-F5344CB8AC3E}">
        <p14:creationId xmlns:p14="http://schemas.microsoft.com/office/powerpoint/2010/main" val="37497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Asuma que tenemos </a:t>
            </a:r>
            <a:r>
              <a:rPr lang="es-PA" dirty="0" err="1" smtClean="0">
                <a:sym typeface="Symbol" panose="05050102010706020507" pitchFamily="18" charset="2"/>
              </a:rPr>
              <a:t>observabilidad</a:t>
            </a:r>
            <a:r>
              <a:rPr lang="es-PA" dirty="0" smtClean="0">
                <a:sym typeface="Symbol" panose="05050102010706020507" pitchFamily="18" charset="2"/>
              </a:rPr>
              <a:t> total y que las </a:t>
            </a:r>
            <a:r>
              <a:rPr lang="es-PA" dirty="0" err="1" smtClean="0">
                <a:sym typeface="Symbol" panose="05050102010706020507" pitchFamily="18" charset="2"/>
              </a:rPr>
              <a:t>euaciones</a:t>
            </a:r>
            <a:r>
              <a:rPr lang="es-PA" dirty="0" smtClean="0">
                <a:sym typeface="Symbol" panose="05050102010706020507" pitchFamily="18" charset="2"/>
              </a:rPr>
              <a:t> de polos y ceros no son cancelables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les llama polinomios </a:t>
            </a:r>
            <a:r>
              <a:rPr lang="es-PA" dirty="0" err="1" smtClean="0">
                <a:sym typeface="Symbol" panose="05050102010706020507" pitchFamily="18" charset="2"/>
              </a:rPr>
              <a:t>coprimos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polinomio Mónico es el que el índice superior termina en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polinomio D(z) de grado (2n – 1) es </a:t>
            </a:r>
            <a:r>
              <a:rPr lang="es-PA" dirty="0" err="1" smtClean="0">
                <a:sym typeface="Symbol" panose="05050102010706020507" pitchFamily="18" charset="2"/>
              </a:rPr>
              <a:t>Diofantino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polinomios únicos de grado (n – 1), (z) y (z)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Mediante la matriz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2nx2n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A(z) debe ser </a:t>
            </a:r>
            <a:r>
              <a:rPr lang="es-PA" dirty="0" err="1" smtClean="0">
                <a:sym typeface="Symbol" panose="05050102010706020507" pitchFamily="18" charset="2"/>
              </a:rPr>
              <a:t>mónico</a:t>
            </a:r>
            <a:r>
              <a:rPr lang="es-PA" dirty="0" smtClean="0">
                <a:sym typeface="Symbol" panose="05050102010706020507" pitchFamily="18" charset="2"/>
              </a:rPr>
              <a:t> para usar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24" y="1400176"/>
            <a:ext cx="1657350" cy="866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27" y="1352550"/>
            <a:ext cx="491490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96" y="3788670"/>
            <a:ext cx="553402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149" y="4301008"/>
            <a:ext cx="348615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189" y="4765561"/>
            <a:ext cx="4196232" cy="20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n = 4 la matriz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no singular si A(z) y B(z) son </a:t>
            </a:r>
            <a:r>
              <a:rPr lang="es-PA" dirty="0" err="1" smtClean="0">
                <a:sym typeface="Symbol" panose="05050102010706020507" pitchFamily="18" charset="2"/>
              </a:rPr>
              <a:t>coprimos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E (ver derecha)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a_n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b_n</a:t>
            </a:r>
            <a:r>
              <a:rPr lang="es-PA" dirty="0" smtClean="0">
                <a:sym typeface="Symbol" panose="05050102010706020507" pitchFamily="18" charset="2"/>
              </a:rPr>
              <a:t> coeficientes,  la ecuación característica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definimos estos vectores                                    y estos coeficientes se dan por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6" y="1310024"/>
            <a:ext cx="2841601" cy="1855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041" y="1310024"/>
            <a:ext cx="2795591" cy="2592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8" y="3387803"/>
            <a:ext cx="4923854" cy="527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39" y="4005331"/>
            <a:ext cx="930610" cy="114829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732" y="3459205"/>
            <a:ext cx="869192" cy="17036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6573" y="3915178"/>
            <a:ext cx="1021236" cy="3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Considere A(z) de grado 2 y B(z) de grado 1, D(z) un polinomio de grado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encontrar los polinomios únicos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(z) = 0*z +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1 y (z) = 0*z + 1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que define el polinomio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resolver la ecuación observando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se escribe                                              y su inversa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D(z) = z^3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M es                  finalmente                          M es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78" y="5768268"/>
            <a:ext cx="1021236" cy="3495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33" y="1755020"/>
            <a:ext cx="1650355" cy="844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13" y="1841731"/>
            <a:ext cx="3400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431" y="2707564"/>
            <a:ext cx="4840555" cy="3881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36" y="3566947"/>
            <a:ext cx="2407410" cy="5356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710" y="3566947"/>
            <a:ext cx="2609850" cy="14763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53" y="5260737"/>
            <a:ext cx="3641036" cy="33904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287" y="4873662"/>
            <a:ext cx="3133725" cy="11049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976" y="5258208"/>
            <a:ext cx="1206455" cy="99864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824" y="5599781"/>
            <a:ext cx="8572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Considere A(z) de grado 2 y B(z) de grado 1, D(z) un polinomio de grado 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es representada por                                                                        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queda: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Finalmente note que nuestra ecuación final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908" y="1810982"/>
            <a:ext cx="1650355" cy="844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13" y="1810982"/>
            <a:ext cx="3400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41" y="2282561"/>
            <a:ext cx="4840555" cy="3881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734" y="1787635"/>
            <a:ext cx="857250" cy="1114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111" y="2707649"/>
            <a:ext cx="5629275" cy="438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111" y="3179142"/>
            <a:ext cx="3486150" cy="828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982" y="3205606"/>
            <a:ext cx="4573375" cy="13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diseñaremos un sistema de regulación mediante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Planta completamente observable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0.2seg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polos de lazo cerrado son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una ecuación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un regulador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 anterior es bajo el enfoque de ubicación de polos y ceros, ahora lo haremos con polinomios y 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27" y="1842778"/>
            <a:ext cx="3103808" cy="16494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207" y="1842778"/>
            <a:ext cx="3725696" cy="27163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73" y="3039025"/>
            <a:ext cx="2962275" cy="3238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337" y="3598572"/>
            <a:ext cx="790575" cy="304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412" y="3968651"/>
            <a:ext cx="2047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Resolviendo el sistema tenemos que la ecuación A(z)/B(z)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A(z) es de grado 2, la función de transferencia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polos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ecuación característica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observador de orden mínimo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resolver 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se tiene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de lazo cerrado se puede volver a dibujar como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           y coeficientes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68" y="1943101"/>
            <a:ext cx="3103808" cy="164942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72" y="2743742"/>
            <a:ext cx="2962275" cy="323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262" y="1299853"/>
            <a:ext cx="2362200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556" y="2200896"/>
            <a:ext cx="4571642" cy="535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793" y="3122255"/>
            <a:ext cx="3180345" cy="5285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722" y="3650819"/>
            <a:ext cx="771525" cy="276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335" y="4009287"/>
            <a:ext cx="3476625" cy="3333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92" y="4397599"/>
            <a:ext cx="5391150" cy="381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2917" y="4588099"/>
            <a:ext cx="3827158" cy="166976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641" y="5331786"/>
            <a:ext cx="1781175" cy="6762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7552" y="5345426"/>
            <a:ext cx="3761749" cy="2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Utilizando la ecuación de </a:t>
            </a:r>
            <a:r>
              <a:rPr lang="es-PA" dirty="0" err="1" smtClean="0">
                <a:sym typeface="Symbol" panose="05050102010706020507" pitchFamily="18" charset="2"/>
              </a:rPr>
              <a:t>Sylvester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y su inversa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polinomios son de grado n –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 – 1 = 1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matrices D y M son respectivamente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M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lo tanto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Determinando                                           y el regulador como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09" y="1400176"/>
            <a:ext cx="2333625" cy="1028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53" y="1362076"/>
            <a:ext cx="3276600" cy="1066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56" y="2298812"/>
            <a:ext cx="1409700" cy="6953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294" y="2849786"/>
            <a:ext cx="2924175" cy="10382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21" y="3926111"/>
            <a:ext cx="5362575" cy="11049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/>
          <a:srcRect b="25731"/>
          <a:stretch/>
        </p:blipFill>
        <p:spPr>
          <a:xfrm>
            <a:off x="2082007" y="5244185"/>
            <a:ext cx="3952875" cy="27588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033" y="5716812"/>
            <a:ext cx="2428875" cy="71437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186" y="5520073"/>
            <a:ext cx="2637621" cy="7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Enfoque de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r>
              <a:rPr lang="es-PA" dirty="0" smtClean="0">
                <a:sym typeface="Symbol" panose="05050102010706020507" pitchFamily="18" charset="2"/>
              </a:rPr>
              <a:t> para aproximación de diseño de sistema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ejemplo anterior vimos que para un sistema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encontrar un polinomio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sistema se puede volver a representar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lazo cerrado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de orden 2n-1 a menos que ocurra…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cancelación, para determinar K0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722" y="1725770"/>
            <a:ext cx="2746532" cy="1468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66" y="2321213"/>
            <a:ext cx="2838450" cy="381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27" y="2769895"/>
            <a:ext cx="3196321" cy="1518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30" y="3567447"/>
            <a:ext cx="2152431" cy="17219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025" y="4973321"/>
            <a:ext cx="3362325" cy="1704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7823" y="5501958"/>
            <a:ext cx="14192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el sistema de regulación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es de: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K0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es un sistema de 3er orden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76" y="1400176"/>
            <a:ext cx="3208647" cy="16006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0" y="1400176"/>
            <a:ext cx="1895475" cy="1790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77" y="2200476"/>
            <a:ext cx="2571750" cy="5334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426" y="3000777"/>
            <a:ext cx="29718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considere el siguiente sistema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de diagrama de bloques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este sistema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Simplificando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de la planta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sustituimos las ecuaciones anteriores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como                                           obtenemos    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11" y="1400176"/>
            <a:ext cx="4293226" cy="1620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4" y="2247902"/>
            <a:ext cx="4343400" cy="552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965" y="2800352"/>
            <a:ext cx="2914650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821" y="3373664"/>
            <a:ext cx="1600200" cy="695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097" y="4257676"/>
            <a:ext cx="2943225" cy="571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511" y="4910138"/>
            <a:ext cx="2828925" cy="3333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839205"/>
            <a:ext cx="2552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El sistema de control está basado en esta figura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0.2 y polos ubicados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mínimo deseado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característico deseado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el polinomio observador de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resolvemos la ecuación </a:t>
            </a:r>
            <a:r>
              <a:rPr lang="es-PA" dirty="0" err="1" smtClean="0">
                <a:sym typeface="Symbol" panose="05050102010706020507" pitchFamily="18" charset="2"/>
              </a:rPr>
              <a:t>Doifantina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obtiene entonces                       la F.T. de L.C.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Así podemos entonces determinar K0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la función de transferencia…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lazo es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3" y="1400176"/>
            <a:ext cx="4293226" cy="16209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032" y="838201"/>
            <a:ext cx="1600200" cy="5619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69" y="1962151"/>
            <a:ext cx="2638425" cy="228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632" y="2329734"/>
            <a:ext cx="695325" cy="266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302" y="2619978"/>
            <a:ext cx="3000375" cy="5619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207" y="3158409"/>
            <a:ext cx="704850" cy="3333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6729" y="3621710"/>
            <a:ext cx="2647950" cy="3333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82" y="4045308"/>
            <a:ext cx="4095750" cy="2762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147" y="4465279"/>
            <a:ext cx="1400175" cy="5238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687" y="3167062"/>
            <a:ext cx="2714625" cy="52387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1402" y="4394842"/>
            <a:ext cx="2714625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9" y="4984392"/>
            <a:ext cx="3400425" cy="12954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5230" y="4990733"/>
            <a:ext cx="600075" cy="3429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8582" y="5718890"/>
            <a:ext cx="19526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Podemos entonces observar que para el sistema de segundo orden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lazo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 lazo estable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 estos dos últimos casos, este, para ambas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Respuestas tiene un error de estado estable…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10% menor.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69" y="1400176"/>
            <a:ext cx="1952625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05" y="2011132"/>
            <a:ext cx="3009572" cy="2389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43" y="2011132"/>
            <a:ext cx="1800225" cy="2219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71" y="2756952"/>
            <a:ext cx="3629025" cy="771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805" y="4468581"/>
            <a:ext cx="2966967" cy="23209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723" y="4468581"/>
            <a:ext cx="1924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de sistema de control mediante la igualación a un modelo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lo notó, el término F(z) se cancela para el caso anterior.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suponga la ecuación de la planta como: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                               incluye un polinomio H1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la ecuación anterior y la ganancia                                      se obtiene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se puede comparar contra un modelo siendo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vemos, se puede diseñar el sistema en base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a ecuaciones </a:t>
            </a:r>
            <a:r>
              <a:rPr lang="es-PA" dirty="0" err="1" smtClean="0">
                <a:sym typeface="Symbol" panose="05050102010706020507" pitchFamily="18" charset="2"/>
              </a:rPr>
              <a:t>polinomiales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declarar un sistema de este tipo se especifica como se declara en la siguiente filmina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80" y="2259035"/>
            <a:ext cx="1590675" cy="742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00" y="2662842"/>
            <a:ext cx="2047875" cy="476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51" y="3079929"/>
            <a:ext cx="2524175" cy="512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97" y="3065172"/>
            <a:ext cx="2825080" cy="5276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933" y="3644036"/>
            <a:ext cx="2390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Ahora, basándonos en el sistema de control siguiente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Nuevamente tratamos de resolver la ecuación…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Resolvinedo</a:t>
            </a:r>
            <a:r>
              <a:rPr lang="es-PA" dirty="0" smtClean="0">
                <a:sym typeface="Symbol" panose="05050102010706020507" pitchFamily="18" charset="2"/>
              </a:rPr>
              <a:t> el diagrama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 bien tenemos                                              ya que                        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                                               esto da como resultado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                                             o lo mismo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lo que                                      y                                                     que al final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69" y="1510623"/>
            <a:ext cx="4715706" cy="16612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54" y="2218254"/>
            <a:ext cx="3791554" cy="4378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9" y="3097899"/>
            <a:ext cx="4603123" cy="6226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162" y="3856753"/>
            <a:ext cx="3006905" cy="5727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40" y="3908269"/>
            <a:ext cx="1686413" cy="57274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85" y="4672258"/>
            <a:ext cx="3105887" cy="5251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710" y="4749733"/>
            <a:ext cx="4938243" cy="5756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939" y="5215459"/>
            <a:ext cx="3089254" cy="5259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9946" y="5340726"/>
            <a:ext cx="4141170" cy="5066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4319" y="6105691"/>
            <a:ext cx="2333625" cy="4286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7524" y="6001357"/>
            <a:ext cx="3535868" cy="63600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8223" y="5942034"/>
            <a:ext cx="2028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Como comentarios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</a:t>
            </a:r>
            <a:r>
              <a:rPr lang="es-PA" dirty="0" err="1" smtClean="0">
                <a:sym typeface="Symbol" panose="05050102010706020507" pitchFamily="18" charset="2"/>
              </a:rPr>
              <a:t>G_modelo</a:t>
            </a:r>
            <a:r>
              <a:rPr lang="es-PA" dirty="0" smtClean="0">
                <a:sym typeface="Symbol" panose="05050102010706020507" pitchFamily="18" charset="2"/>
              </a:rPr>
              <a:t>*H1(z) sea realizable su grado de numerador debe ser menor al de su denominador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polinomio B(z) debe ser estable.  La cancelación la realiza Y(z)/V(z). Al no ser B(z) estable causa una respuesta Y(z)/V(z) inestable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14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Considerar la siguiente planta                                            y considere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desea desarrollar para que entonces el sistema de lazo cerrado sea 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 es la función de transferencia de pulso de modelo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Bajo la configuración dada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la función es de orden 2 se escoge un polinomio orden 1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H1 se </a:t>
            </a:r>
            <a:r>
              <a:rPr lang="es-PA" dirty="0" err="1" smtClean="0">
                <a:sym typeface="Symbol" panose="05050102010706020507" pitchFamily="18" charset="2"/>
              </a:rPr>
              <a:t>ecoge</a:t>
            </a:r>
            <a:r>
              <a:rPr lang="es-PA" dirty="0" smtClean="0">
                <a:sym typeface="Symbol" panose="05050102010706020507" pitchFamily="18" charset="2"/>
              </a:rPr>
              <a:t> arbitrariamente siendo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H(z) como                                                                         y escogemos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                                    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por lo tanto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22" y="1236304"/>
            <a:ext cx="281940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410" y="1724294"/>
            <a:ext cx="2667000" cy="704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91" y="2593016"/>
            <a:ext cx="2914650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562" y="3124810"/>
            <a:ext cx="3067050" cy="8477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2" y="3254764"/>
            <a:ext cx="400050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395" y="3990378"/>
            <a:ext cx="1762125" cy="342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63" y="4810522"/>
            <a:ext cx="4905375" cy="3905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5385" y="4867672"/>
            <a:ext cx="962025" cy="333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5755" y="5201047"/>
            <a:ext cx="5398663" cy="64969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129" y="5785869"/>
            <a:ext cx="554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ecuación </a:t>
            </a:r>
            <a:r>
              <a:rPr lang="es-PA" dirty="0" err="1" smtClean="0">
                <a:sym typeface="Symbol" panose="05050102010706020507" pitchFamily="18" charset="2"/>
              </a:rPr>
              <a:t>Diofantina</a:t>
            </a:r>
            <a:r>
              <a:rPr lang="es-PA" dirty="0" smtClean="0">
                <a:sym typeface="Symbol" panose="05050102010706020507" pitchFamily="18" charset="2"/>
              </a:rPr>
              <a:t>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bien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matriz de </a:t>
            </a:r>
            <a:r>
              <a:rPr lang="es-PA" dirty="0" err="1" smtClean="0">
                <a:sym typeface="Symbol" panose="05050102010706020507" pitchFamily="18" charset="2"/>
              </a:rPr>
              <a:t>Sylvestre</a:t>
            </a:r>
            <a:r>
              <a:rPr lang="es-PA" dirty="0" smtClean="0">
                <a:sym typeface="Symbol" panose="05050102010706020507" pitchFamily="18" charset="2"/>
              </a:rPr>
              <a:t> de 4x4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su inversa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define D                                                         y M 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62" y="1396521"/>
            <a:ext cx="3848100" cy="400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07" y="1796571"/>
            <a:ext cx="8210550" cy="781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49" y="2671762"/>
            <a:ext cx="6448425" cy="14573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917" y="4129087"/>
            <a:ext cx="4714875" cy="11334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182" y="5312501"/>
            <a:ext cx="3733800" cy="1314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965" y="5333998"/>
            <a:ext cx="2552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Por lo tanto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Utilzando</a:t>
            </a:r>
            <a:r>
              <a:rPr lang="es-PA" dirty="0" smtClean="0">
                <a:sym typeface="Symbol" panose="05050102010706020507" pitchFamily="18" charset="2"/>
              </a:rPr>
              <a:t> estos polinomios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ya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   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82" y="1400176"/>
            <a:ext cx="3810000" cy="762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97" y="2259907"/>
            <a:ext cx="4257675" cy="63817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707" y="3013422"/>
            <a:ext cx="4067175" cy="7334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134" y="3899297"/>
            <a:ext cx="2895600" cy="6096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90" y="4582028"/>
            <a:ext cx="5424968" cy="164555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783" y="4651657"/>
            <a:ext cx="5905500" cy="90487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934" y="5725700"/>
            <a:ext cx="36861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Observamos entonces que                                                     es la función de transferencia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Pero que la ecuación completa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Respuestas a impulsos de entrada…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61" y="1400176"/>
            <a:ext cx="330517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65" y="2232608"/>
            <a:ext cx="6619875" cy="6381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0" y="3889406"/>
            <a:ext cx="3321403" cy="29614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3" y="3910752"/>
            <a:ext cx="3275280" cy="2963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18" y="3444027"/>
            <a:ext cx="22955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Aproximación por Ecuaciones </a:t>
            </a:r>
            <a:r>
              <a:rPr lang="es-PA" dirty="0" err="1" smtClean="0"/>
              <a:t>Polinomiales</a:t>
            </a:r>
            <a:r>
              <a:rPr lang="es-PA" dirty="0" smtClean="0"/>
              <a:t> de Diseño de Sistemas de Control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Tenemos entonces la cancelación de polos y ceros críticos con z = 1 de la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Nunca hay cancelaciones de polos y ceros inestables, siempre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se desea error en estado estable hay que cambiar el modelo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este caso el MP es 45% a entrada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se reduce en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Y(z)/V(z) no es modificado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32" y="1799621"/>
            <a:ext cx="64389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669" y="3001582"/>
            <a:ext cx="1981200" cy="6572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345" y="4139003"/>
            <a:ext cx="3069187" cy="25851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105" y="4129088"/>
            <a:ext cx="2965820" cy="25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661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Sistema de Control Óptimo Cuadrático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Estos problemas maximizan o minimizan una función de costo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basan en índices de desempeño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Indic</a:t>
            </a:r>
            <a:r>
              <a:rPr lang="es-PA" dirty="0" err="1" smtClean="0">
                <a:sym typeface="Symbol" panose="05050102010706020507" pitchFamily="18" charset="2"/>
              </a:rPr>
              <a:t>e</a:t>
            </a:r>
            <a:r>
              <a:rPr lang="es-PA" dirty="0" smtClean="0">
                <a:sym typeface="Symbol" panose="05050102010706020507" pitchFamily="18" charset="2"/>
              </a:rPr>
              <a:t> de desempeño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reglas y restricciones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Minimizamos la medida de desviación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Normalmente se selecciona u(k) para minimizar el desempeño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Valida el desempeño deseado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Escoger el índice de desempeño es fundamental pero difícil y más para situaciones complejas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Formulación de Problemas de Optimización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Ecuaciones del Sistema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Clase de Vectores de Control Comprometidos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Restricciones del Problema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Índice de Desempeño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Parámetros del Sistema</a:t>
            </a:r>
          </a:p>
        </p:txBody>
      </p:sp>
    </p:spTree>
    <p:extLst>
      <p:ext uri="{BB962C8B-B14F-4D97-AF65-F5344CB8AC3E}">
        <p14:creationId xmlns:p14="http://schemas.microsoft.com/office/powerpoint/2010/main" val="394336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400176"/>
          </a:xfrm>
        </p:spPr>
        <p:txBody>
          <a:bodyPr/>
          <a:lstStyle/>
          <a:p>
            <a:r>
              <a:rPr lang="es-PA" dirty="0" smtClean="0"/>
              <a:t>Sistema de Control Óptimo Cuadrático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solución de un problema de control óptimo consiste en determinar el vector de control óptimo u(k) dependiendo de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Naturaleza de índice de desempeño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Naturaleza de restricciones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Estado inicial o salida inicial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Estado deseado o salida deseada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veces la combinación de los </a:t>
            </a:r>
            <a:r>
              <a:rPr lang="es-PA" dirty="0" err="1" smtClean="0">
                <a:sym typeface="Symbol" panose="05050102010706020507" pitchFamily="18" charset="2"/>
              </a:rPr>
              <a:t>estaods</a:t>
            </a:r>
            <a:r>
              <a:rPr lang="es-PA" dirty="0" smtClean="0">
                <a:sym typeface="Symbol" panose="05050102010706020507" pitchFamily="18" charset="2"/>
              </a:rPr>
              <a:t> anteriores hacen que el control sea imposible.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</a:t>
            </a:r>
            <a:r>
              <a:rPr lang="es-PA" dirty="0" err="1" smtClean="0">
                <a:sym typeface="Symbol" panose="05050102010706020507" pitchFamily="18" charset="2"/>
              </a:rPr>
              <a:t>controlabilidad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observabilidad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31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0869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10503</TotalTime>
  <Words>21713</Words>
  <Application>Microsoft Office PowerPoint</Application>
  <PresentationFormat>Panorámica</PresentationFormat>
  <Paragraphs>3452</Paragraphs>
  <Slides>360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360</vt:i4>
      </vt:variant>
    </vt:vector>
  </HeadingPairs>
  <TitlesOfParts>
    <vt:vector size="368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Presentación de PowerPoint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Presentación de PowerPoint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Análisis de Espacio Estado</vt:lpstr>
      <vt:lpstr>Presentación de PowerPoint</vt:lpstr>
      <vt:lpstr>Ubicación de Los Polos y Diseño de Observadores</vt:lpstr>
      <vt:lpstr>Presentación de PowerPoint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Aproximación por Ecuaciones Polinomiales de Diseño de Sistemas de Control</vt:lpstr>
      <vt:lpstr>Presentación de PowerPoint</vt:lpstr>
      <vt:lpstr>Sistema de Control Óptimo Cuadrático</vt:lpstr>
      <vt:lpstr>Sistema de Control Óptimo Cuadrático</vt:lpstr>
      <vt:lpstr>Presentación de PowerPoint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597</cp:revision>
  <dcterms:created xsi:type="dcterms:W3CDTF">2018-02-28T08:20:25Z</dcterms:created>
  <dcterms:modified xsi:type="dcterms:W3CDTF">2020-04-16T21:31:39Z</dcterms:modified>
</cp:coreProperties>
</file>